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A567BD8-48CB-4CC1-8062-388271916CD0}">
  <a:tblStyle styleName="Table_0" styleId="{6A567BD8-48CB-4CC1-8062-388271916CD0}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  <a:fill>
          <a:solidFill>
            <a:srgbClr val="E7E7E7"/>
          </a:solidFill>
        </a:fill>
      </a:tcStyle>
    </a:wholeTbl>
    <a:band1H>
      <a:tcStyle>
        <a:fill>
          <a:solidFill>
            <a:srgbClr val="CBCBCB"/>
          </a:solidFill>
        </a:fill>
      </a:tcStyle>
    </a:band1H>
    <a:band1V>
      <a:tcStyle>
        <a:fill>
          <a:solidFill>
            <a:srgbClr val="CBCBCB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top>
        </a:tcBdr>
        <a:fill>
          <a:solidFill>
            <a:schemeClr val="dk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w="med" len="med" type="none"/>
              <a:tailEnd w="med" len="med" type="none"/>
            </a:ln>
          </a:bottom>
        </a:tcBdr>
        <a:fill>
          <a:solidFill>
            <a:schemeClr val="dk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" name="Shape 18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9" name="Shape 2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6" name="Shape 2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2" name="Shape 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8" name="Shape 2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  <a:b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and Microcode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58" name="Shape 158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41020" x="3886200"/>
            <a:ext cy="4011929" cx="3909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41020" x="3886200"/>
            <a:ext cy="4011929" cx="390906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6" name="Shape 16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167" name="Shape 167"/>
          <p:cNvSpPr/>
          <p:nvPr/>
        </p:nvSpPr>
        <p:spPr>
          <a:xfrm>
            <a:off y="617220" x="6019800"/>
            <a:ext cy="1447800" cx="228600"/>
          </a:xfrm>
          <a:prstGeom prst="rightBrace">
            <a:avLst>
              <a:gd fmla="val 72304" name="adj1"/>
              <a:gd fmla="val 50000" name="adj2"/>
            </a:avLst>
          </a:prstGeom>
          <a:noFill/>
          <a:ln w="254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y="1187232" x="6324600"/>
            <a:ext cy="307777" cx="60817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4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Fetch</a:t>
            </a:r>
          </a:p>
        </p:txBody>
      </p:sp>
      <p:sp>
        <p:nvSpPr>
          <p:cNvPr id="169" name="Shape 169"/>
          <p:cNvSpPr/>
          <p:nvPr/>
        </p:nvSpPr>
        <p:spPr>
          <a:xfrm>
            <a:off y="2065019" x="7970475"/>
            <a:ext cy="2438399" cx="228600"/>
          </a:xfrm>
          <a:prstGeom prst="rightBrace">
            <a:avLst>
              <a:gd fmla="val 72304" name="adj1"/>
              <a:gd fmla="val 50000" name="adj2"/>
            </a:avLst>
          </a:prstGeom>
          <a:noFill/>
          <a:ln w="254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y="3130332" x="8275275"/>
            <a:ext cy="307777" cx="7925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4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Execute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886200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77" name="Shape 17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82" name="Shape 18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840480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Shape 18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4" name="Shape 18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185" name="Shape 185"/>
          <p:cNvSpPr/>
          <p:nvPr/>
        </p:nvSpPr>
        <p:spPr>
          <a:xfrm>
            <a:off y="621029" x="7772400"/>
            <a:ext cy="1143000" cx="1219199"/>
          </a:xfrm>
          <a:prstGeom prst="wedgeRoundRectCallout">
            <a:avLst>
              <a:gd fmla="val -80432" name="adj1"/>
              <a:gd fmla="val 1982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PC  bus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Load MAR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INC  PC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Load PC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90" name="Shape 19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21029" x="38458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Shape 19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2" name="Shape 19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193" name="Shape 193"/>
          <p:cNvSpPr/>
          <p:nvPr/>
        </p:nvSpPr>
        <p:spPr>
          <a:xfrm>
            <a:off y="621029" x="7775359"/>
            <a:ext cy="1143000" cx="1219199"/>
          </a:xfrm>
          <a:prstGeom prst="wedgeRoundRectCallout">
            <a:avLst>
              <a:gd fmla="val -80432" name="adj1"/>
              <a:gd fmla="val 1982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CS, R/W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98" name="Shape 198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21029" x="38458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0" name="Shape 20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201" name="Shape 201"/>
          <p:cNvSpPr/>
          <p:nvPr/>
        </p:nvSpPr>
        <p:spPr>
          <a:xfrm>
            <a:off y="613077" x="7840461"/>
            <a:ext cy="1143000" cx="1219199"/>
          </a:xfrm>
          <a:prstGeom prst="wedgeRoundRectCallout">
            <a:avLst>
              <a:gd fmla="val -84801" name="adj1"/>
              <a:gd fmla="val 29917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MDR  bus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Load IR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21029" x="38458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8" name="Shape 208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209" name="Shape 209"/>
          <p:cNvSpPr/>
          <p:nvPr/>
        </p:nvSpPr>
        <p:spPr>
          <a:xfrm>
            <a:off y="590550" x="7759822"/>
            <a:ext cy="1143000" cx="1219199"/>
          </a:xfrm>
          <a:prstGeom prst="wedgeRoundRectCallout">
            <a:avLst>
              <a:gd fmla="val -78248" name="adj1"/>
              <a:gd fmla="val 2448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Addr  bus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Load MAR</a:t>
            </a:r>
          </a:p>
        </p:txBody>
      </p:sp>
      <p:sp>
        <p:nvSpPr>
          <p:cNvPr id="210" name="Shape 210"/>
          <p:cNvSpPr/>
          <p:nvPr/>
        </p:nvSpPr>
        <p:spPr>
          <a:xfrm>
            <a:off y="1504950" x="7848600"/>
            <a:ext cy="990599" cx="1219199"/>
          </a:xfrm>
          <a:prstGeom prst="wedgeRoundRectCallout">
            <a:avLst>
              <a:gd fmla="val -84974" name="adj1"/>
              <a:gd fmla="val -5926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Assume the instruction is LOAD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21029" x="38458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7" name="Shape 21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218" name="Shape 218"/>
          <p:cNvSpPr/>
          <p:nvPr/>
        </p:nvSpPr>
        <p:spPr>
          <a:xfrm>
            <a:off y="1011500" x="7848600"/>
            <a:ext cy="1143000" cx="1219199"/>
          </a:xfrm>
          <a:prstGeom prst="wedgeRoundRectCallout">
            <a:avLst>
              <a:gd fmla="val -84073" name="adj1"/>
              <a:gd fmla="val -10471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CS, R/W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23" name="Shape 22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21029" x="38458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25" name="Shape 22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226" name="Shape 226"/>
          <p:cNvSpPr/>
          <p:nvPr/>
        </p:nvSpPr>
        <p:spPr>
          <a:xfrm>
            <a:off y="612337" x="7848600"/>
            <a:ext cy="1143000" cx="1219199"/>
          </a:xfrm>
          <a:prstGeom prst="wedgeRoundRectCallout">
            <a:avLst>
              <a:gd fmla="val -81889" name="adj1"/>
              <a:gd fmla="val 2215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MDR  bus</a:t>
            </a:r>
          </a:p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Load ACC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41020" x="3886200"/>
            <a:ext cy="4011929" cx="390906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3" name="Shape 23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sp>
        <p:nvSpPr>
          <p:cNvPr id="234" name="Shape 234"/>
          <p:cNvSpPr/>
          <p:nvPr/>
        </p:nvSpPr>
        <p:spPr>
          <a:xfrm>
            <a:off y="845820" x="6705600"/>
            <a:ext cy="1295400" cx="2362200"/>
          </a:xfrm>
          <a:prstGeom prst="wedgeRoundRectCallout">
            <a:avLst>
              <a:gd fmla="val -82617" name="adj1"/>
              <a:gd fmla="val 41568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This fetch/execute cycle can’t handle branching. How would it need to be modified?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Von Neumann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381000"/>
            <a:ext cy="1984534" cx="311610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y="4705350" x="228600"/>
            <a:ext cy="261609" cx="148470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1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200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39" name="Shape 23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41020" x="3886200"/>
            <a:ext cy="4011929" cx="390906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Shape 24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Fetch/Execute Cycle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41" name="Shape 24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242" name="Shape 242"/>
          <p:cNvPicPr preferRelativeResize="0"/>
          <p:nvPr/>
        </p:nvPicPr>
        <p:blipFill rotWithShape="1">
          <a:blip r:embed="rId4">
            <a:alphaModFix/>
          </a:blip>
          <a:srcRect t="20305" b="39797" r="44210" l="0"/>
          <a:stretch/>
        </p:blipFill>
        <p:spPr>
          <a:xfrm>
            <a:off y="1150620" x="6553200"/>
            <a:ext cy="2021222" cx="2180809"/>
          </a:xfrm>
          <a:prstGeom prst="rect">
            <a:avLst/>
          </a:prstGeom>
          <a:noFill/>
          <a:ln w="254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pic>
      <p:cxnSp>
        <p:nvCxnSpPr>
          <p:cNvPr id="243" name="Shape 243"/>
          <p:cNvCxnSpPr/>
          <p:nvPr/>
        </p:nvCxnSpPr>
        <p:spPr>
          <a:xfrm rot="10800000" flipH="1">
            <a:off y="1150620" x="6040435"/>
            <a:ext cy="533400" cx="512764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244" name="Shape 244"/>
          <p:cNvCxnSpPr/>
          <p:nvPr/>
        </p:nvCxnSpPr>
        <p:spPr>
          <a:xfrm>
            <a:off y="2522219" x="6026150"/>
            <a:ext cy="649623" cx="512764"/>
          </a:xfrm>
          <a:prstGeom prst="straightConnector1">
            <a:avLst/>
          </a:pr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45" name="Shape 245"/>
          <p:cNvSpPr/>
          <p:nvPr/>
        </p:nvSpPr>
        <p:spPr>
          <a:xfrm>
            <a:off y="1684019" x="5035550"/>
            <a:ext cy="838199" cx="990599"/>
          </a:xfrm>
          <a:custGeom>
            <a:pathLst>
              <a:path w="990600" extrusionOk="0" h="838200">
                <a:moveTo>
                  <a:pt y="0" x="0"/>
                </a:moveTo>
                <a:lnTo>
                  <a:pt y="0" x="990600"/>
                </a:lnTo>
                <a:lnTo>
                  <a:pt y="838200" x="990600"/>
                </a:lnTo>
                <a:lnTo>
                  <a:pt y="838200" x="0"/>
                </a:lnTo>
                <a:lnTo>
                  <a:pt y="0" x="0"/>
                </a:lnTo>
                <a:close/>
              </a:path>
            </a:pathLst>
          </a:custGeom>
          <a:noFill/>
          <a:ln w="25400" cap="rnd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fetch/execute cycle consists of many steps and is implemented in the control unit as microcode.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Control signals select operations, control access to the bus, and allow data to flow from component to component.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Adding new instructions means modifying the microprogram in the control unit.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51" name="Shape 25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6" name="Shape 25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Englander, I. (2009). The architecture of computer hardware and systems software: an information technology approach. Wiley.</a:t>
            </a:r>
          </a:p>
        </p:txBody>
      </p:sp>
      <p:sp>
        <p:nvSpPr>
          <p:cNvPr id="257" name="Shape 25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Von Neumann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03" name="Shape 10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352550" x="381000"/>
            <a:ext cy="1984534" cx="3116103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y="4705350" x="228600"/>
            <a:ext cy="261609" cx="148470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1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Englander, 2009, p. 200</a:t>
            </a:r>
          </a:p>
        </p:txBody>
      </p:sp>
      <p:sp>
        <p:nvSpPr>
          <p:cNvPr id="105" name="Shape 105"/>
          <p:cNvSpPr/>
          <p:nvPr/>
        </p:nvSpPr>
        <p:spPr>
          <a:xfrm>
            <a:off y="3028950" x="3048000"/>
            <a:ext cy="1371599" cx="2209799"/>
          </a:xfrm>
          <a:prstGeom prst="wedgeRoundRectCallout">
            <a:avLst>
              <a:gd fmla="val -44014" name="adj1"/>
              <a:gd fmla="val -77579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Memory stores both program and data.  Path to memory can become a bottleneck.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8" name="Shape 118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/>
          <p:nvPr/>
        </p:nvSpPr>
        <p:spPr>
          <a:xfrm>
            <a:off y="1850232" x="4800600"/>
            <a:ext cy="1371599" cx="2438399"/>
          </a:xfrm>
          <a:prstGeom prst="wedgeRoundRectCallout">
            <a:avLst>
              <a:gd fmla="val 44773" name="adj1"/>
              <a:gd fmla="val -77579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Control signals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: determine order of operations, access to bus, loading of registers, etc.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6" name="Shape 12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y="2723594" x="4343400"/>
            <a:ext cy="1066799" cx="2438399"/>
          </a:xfrm>
          <a:prstGeom prst="wedgeRoundRectCallout">
            <a:avLst>
              <a:gd fmla="val -71036" name="adj1"/>
              <a:gd fmla="val -64903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Bus Access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: Signals 0, 2, 7, and 12 control which data gets written to the bus.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/>
          <p:nvPr/>
        </p:nvSpPr>
        <p:spPr>
          <a:xfrm>
            <a:off y="1455567" x="4800600"/>
            <a:ext cy="1066799" cx="2438399"/>
          </a:xfrm>
          <a:prstGeom prst="wedgeRoundRectCallout">
            <a:avLst>
              <a:gd fmla="val -81238" name="adj1"/>
              <a:gd fmla="val 13248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Selection</a:t>
            </a: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: Signals 8 and 9 control which of two inputs get sent to output.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/>
          <p:nvPr/>
        </p:nvSpPr>
        <p:spPr>
          <a:xfrm>
            <a:off y="1047750" x="4038600"/>
            <a:ext cy="1447800" cx="2438399"/>
          </a:xfrm>
          <a:prstGeom prst="wedgeRoundRectCallout">
            <a:avLst>
              <a:gd fmla="val 24644" name="adj1"/>
              <a:gd fmla="val 72292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1" cap="none" baseline="0" sz="15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ALU Operations</a:t>
            </a:r>
            <a:r>
              <a:rPr strike="noStrike" u="none" b="0" cap="none" baseline="0" sz="15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: Signals 10 and 11 choose among addition, subtraction, multiplication and division performed by the ALU.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50" name="Shape 150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Fetch/Execute Cycle</a:t>
            </a: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505200"/>
            <a:ext cy="3890964" cx="4343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2" name="Shape 152"/>
          <p:cNvGraphicFramePr/>
          <p:nvPr/>
        </p:nvGraphicFramePr>
        <p:xfrm>
          <a:off y="1306829" x="4419600"/>
          <a:ext cy="3000000" cx="3000000"/>
        </p:xfrm>
        <a:graphic>
          <a:graphicData uri="http://schemas.openxmlformats.org/drawingml/2006/table">
            <a:tbl>
              <a:tblPr firstRow="1" bandRow="1">
                <a:noFill/>
                <a:tableStyleId>{6A567BD8-48CB-4CC1-8062-388271916CD0}</a:tableStyleId>
              </a:tblPr>
              <a:tblGrid>
                <a:gridCol w="914400"/>
                <a:gridCol w="1219200"/>
                <a:gridCol w="887900"/>
                <a:gridCol w="1321900"/>
              </a:tblGrid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Number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Operation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Number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cap="none" baseline="0" sz="1400" lang="en-US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Operation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ACCbus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8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ALUACC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Load ACC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PT Sans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9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ct val="25000"/>
                        <a:buFont typeface="PT Sans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INCPC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PCbus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10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ALU operation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Load PC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11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ALU operation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4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Load IR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12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Addrbus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Load MAR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13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CS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6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MDRbus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14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R/W</a:t>
                      </a:r>
                    </a:p>
                  </a:txBody>
                  <a:tcPr marR="91450" marB="45725" marT="45725" marL="91450"/>
                </a:tc>
              </a:tr>
              <a:tr h="245525"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strike="noStrike" u="none" b="1" cap="none" baseline="0" sz="1400" lang="en-US">
                          <a:solidFill>
                            <a:srgbClr val="002060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Load MDR</a:t>
                      </a: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trike="noStrike" u="none" b="1" cap="none" baseline="0" sz="1400">
                        <a:solidFill>
                          <a:srgbClr val="002060"/>
                        </a:solidFill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R="91450" marB="45725" marT="45725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algn="l" rtl="0" lvl="0" marR="0" indent="0" mar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trike="noStrike" u="none" b="1" cap="none" baseline="0" sz="1400">
                        <a:solidFill>
                          <a:srgbClr val="002060"/>
                        </a:solidFill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R="91450" marB="45725" marT="45725" marL="9145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