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/>
          </a:p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y="685800" x="381000"/>
            <a:ext cy="3429000" cx="6096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1116417" x="436583"/>
            <a:ext cy="3508744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 rot="5400000">
            <a:off y="-1217413" x="2874763"/>
            <a:ext cy="8229600" cx="33944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 rot="5400000">
            <a:off y="1285876" x="6101952"/>
            <a:ext cy="22288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 rot="5400000">
            <a:off y="-866773" x="1568053"/>
            <a:ext cy="6534150" cx="438864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indent="-13970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algn="r" rtl="0" indent="-10795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algn="r" rtl="0" indent="-76200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algn="r" rtl="0" indent="-1016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algn="r" rtl="0" indent="-1016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Slide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Title Slide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Title Slide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y="4767262" x="3124200"/>
            <a:ext cy="273843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y="4767262" x="6553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Title Slide"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2971800" x="5410200"/>
            <a:ext cy="20574" cx="306324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Shape 80"/>
          <p:cNvSpPr txBox="1"/>
          <p:nvPr>
            <p:ph type="ctrTitle"/>
          </p:nvPr>
        </p:nvSpPr>
        <p:spPr>
          <a:xfrm>
            <a:off y="1200150" x="152400"/>
            <a:ext cy="571500" cx="533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5_Title Slide"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y="1028700" x="533400"/>
            <a:ext cy="1371599" cx="785164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buClr>
                <a:srgbClr val="98CEE2"/>
              </a:buClr>
              <a:buFont typeface="Calibri"/>
              <a:buNone/>
              <a:defRPr/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/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/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/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/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y="2421401" x="533400"/>
            <a:ext cy="1314449" cx="78546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45720" indent="0" mar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chemeClr val="lt1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4767262" x="457200"/>
            <a:ext cy="273843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4767262" x="2667000"/>
            <a:ext cy="273843" cx="335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4767262" x="7924800"/>
            <a:ext cy="273843" cx="762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" name="Shape 20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1" name="Shape 2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rgbClr val="002060"/>
              </a:buClr>
              <a:buFont typeface="PT Sans"/>
              <a:buNone/>
              <a:defRPr/>
            </a:lvl1pPr>
            <a:lvl2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2pPr>
            <a:lvl3pPr algn="l" rtl="0" indent="-184150" marL="12001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3pPr>
            <a:lvl4pPr algn="l" rtl="0" indent="-196850" marL="165735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4pPr>
            <a:lvl5pPr algn="l" rtl="0">
              <a:spcBef>
                <a:spcPts val="0"/>
              </a:spcBef>
              <a:buClr>
                <a:srgbClr val="002060"/>
              </a:buClr>
              <a:buFont typeface="Calibri"/>
              <a:buChar char="–"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461732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3305176" x="722312"/>
            <a:ext cy="102155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180034" x="722312"/>
            <a:ext cy="112514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10740" x="8699989"/>
            <a:ext cy="817959" cx="2813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y="1023937" x="383931"/>
            <a:ext cy="4763" cx="8581292"/>
          </a:xfrm>
          <a:prstGeom prst="straightConnector1">
            <a:avLst/>
          </a:prstGeom>
          <a:noFill/>
          <a:ln w="9525" cap="flat">
            <a:solidFill>
              <a:srgbClr val="CCB66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1" name="Shape 31"/>
          <p:cNvSpPr/>
          <p:nvPr/>
        </p:nvSpPr>
        <p:spPr>
          <a:xfrm>
            <a:off y="0" x="8699989"/>
            <a:ext cy="226219" cx="281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1" x="4638685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1200151" x="422031"/>
            <a:ext cy="3394472" cx="40514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1" marR="0" indent="-171450" marL="17145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Font typeface="Calibri"/>
              <a:buNone/>
              <a:defRPr/>
            </a:lvl1pPr>
            <a:lvl2pPr algn="r" rtl="0" marR="0" indent="-2857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Font typeface="Calibri"/>
              <a:buNone/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151334" x="457200"/>
            <a:ext cy="479821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1631155" x="457200"/>
            <a:ext cy="2963465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151334" x="4645026"/>
            <a:ext cy="479821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1631155" x="4645026"/>
            <a:ext cy="2963465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9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/>
            </a:lvl1pPr>
            <a:lvl2pPr algn="r" rtl="0">
              <a:spcBef>
                <a:spcPts val="0"/>
              </a:spcBef>
              <a:spcAft>
                <a:spcPts val="0"/>
              </a:spcAft>
              <a:defRPr/>
            </a:lvl2pPr>
            <a:lvl3pPr algn="r" rtl="0">
              <a:spcBef>
                <a:spcPts val="0"/>
              </a:spcBef>
              <a:spcAft>
                <a:spcPts val="0"/>
              </a:spcAft>
              <a:defRPr/>
            </a:lvl3pPr>
            <a:lvl4pPr algn="r" rtl="0">
              <a:spcBef>
                <a:spcPts val="0"/>
              </a:spcBef>
              <a:spcAft>
                <a:spcPts val="0"/>
              </a:spcAft>
              <a:defRPr/>
            </a:lvl4pPr>
            <a:lvl5pPr algn="r" rtl="0">
              <a:spcBef>
                <a:spcPts val="0"/>
              </a:spcBef>
              <a:spcAft>
                <a:spcPts val="0"/>
              </a:spcAft>
              <a:defRPr/>
            </a:lvl5pPr>
            <a:lvl6pPr algn="r" rtl="0" marL="457200">
              <a:spcBef>
                <a:spcPts val="0"/>
              </a:spcBef>
              <a:spcAft>
                <a:spcPts val="0"/>
              </a:spcAft>
              <a:defRPr/>
            </a:lvl6pPr>
            <a:lvl7pPr algn="r" rtl="0" marL="914400">
              <a:spcBef>
                <a:spcPts val="0"/>
              </a:spcBef>
              <a:spcAft>
                <a:spcPts val="0"/>
              </a:spcAft>
              <a:defRPr/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/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4" name="Shape 44"/>
          <p:cNvSpPr/>
          <p:nvPr/>
        </p:nvSpPr>
        <p:spPr>
          <a:xfrm>
            <a:off y="4775596" x="4501662"/>
            <a:ext cy="338554" cx="681597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0" cap="none" baseline="0" sz="1600" lang="en-US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[        ]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-28667" x="457200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4786" x="457200"/>
            <a:ext cy="871538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204789" x="3575051"/>
            <a:ext cy="4389834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y="1076326" x="457200"/>
            <a:ext cy="3518296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3600450" x="1792288"/>
            <a:ext cy="425053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/>
          <p:nvPr>
            <p:ph idx="2" type="pic"/>
          </p:nvPr>
        </p:nvSpPr>
        <p:spPr>
          <a:xfrm>
            <a:off y="459581" x="1792288"/>
            <a:ext cy="3086099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025503" x="1792288"/>
            <a:ext cy="60364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4782742" x="1943100"/>
            <a:ext cy="273843" cx="5275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8"/><Relationship Target="../slideLayouts/slideLayout16.xml" Type="http://schemas.openxmlformats.org/officeDocument/2006/relationships/slideLayout" Id="rId17"/><Relationship Target="../slideLayouts/slideLayout15.xml" Type="http://schemas.openxmlformats.org/officeDocument/2006/relationships/slideLayout" Id="rId16"/><Relationship Target="../slideLayouts/slideLayout14.xml" Type="http://schemas.openxmlformats.org/officeDocument/2006/relationships/slideLayout" Id="rId15"/><Relationship Target="../slideLayouts/slideLayout13.xml" Type="http://schemas.openxmlformats.org/officeDocument/2006/relationships/slideLayout" Id="rId14"/><Relationship Target="../slideLayouts/slideLayout1.xml" Type="http://schemas.openxmlformats.org/officeDocument/2006/relationships/slideLayout" Id="rId2"/><Relationship Target="../slideLayouts/slideLayout11.xml" Type="http://schemas.openxmlformats.org/officeDocument/2006/relationships/slideLayout" Id="rId12"/><Relationship Target="../slideLayouts/slideLayout12.xml" Type="http://schemas.openxmlformats.org/officeDocument/2006/relationships/slideLayout" Id="rId13"/><Relationship Target="../media/image00.png" Type="http://schemas.openxmlformats.org/officeDocument/2006/relationships/image" Id="rId1"/><Relationship Target="../slideLayouts/slideLayout3.xml" Type="http://schemas.openxmlformats.org/officeDocument/2006/relationships/slideLayout" Id="rId4"/><Relationship Target="../slideLayouts/slideLayout9.xml" Type="http://schemas.openxmlformats.org/officeDocument/2006/relationships/slideLayout" Id="rId10"/><Relationship Target="../slideLayouts/slideLayout2.xml" Type="http://schemas.openxmlformats.org/officeDocument/2006/relationships/slideLayout" Id="rId3"/><Relationship Target="../slideLayouts/slideLayout10.xml" Type="http://schemas.openxmlformats.org/officeDocument/2006/relationships/slideLayout" Id="rId11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4629150" x="0"/>
            <a:ext cy="514350" cx="9144000"/>
          </a:xfrm>
          <a:prstGeom prst="rect">
            <a:avLst/>
          </a:prstGeom>
          <a:solidFill>
            <a:srgbClr val="C0CDEB"/>
          </a:solidFill>
          <a:ln>
            <a:noFill/>
          </a:ln>
        </p:spPr>
        <p:txBody>
          <a:bodyPr bIns="51550" rIns="103125" lIns="103125" tIns="5155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/>
          <p:nvPr/>
        </p:nvSpPr>
        <p:spPr>
          <a:xfrm>
            <a:off y="202570" x="0"/>
            <a:ext cy="288036" cx="28135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y="0" x="0"/>
            <a:ext cy="226219" cx="28135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y="490606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FF9900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3" name="Shape 13"/>
          <p:cNvSpPr txBox="1"/>
          <p:nvPr/>
        </p:nvSpPr>
        <p:spPr>
          <a:xfrm>
            <a:off y="4701657" x="8313024"/>
            <a:ext cy="369332" cx="520178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" name="Shape 14"/>
          <p:cNvSpPr/>
          <p:nvPr/>
        </p:nvSpPr>
        <p:spPr>
          <a:xfrm>
            <a:off y="4674726" x="838200"/>
            <a:ext cy="423197" cx="2952750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6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>
            <a:off y="4701657" x="4572000"/>
            <a:ext cy="369332" cx="310360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IT 110: Computer Organization</a:t>
            </a:r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3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y="1597819" x="685800"/>
            <a:ext cy="1102518" cx="7772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4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Memory Operation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90550" x="3693458"/>
            <a:ext cy="3931919" cx="438374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Recall detailed architecture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5" name="Shape 95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Memory Operation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590550" x="3688080"/>
            <a:ext cy="3931919" cx="438374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Recall detailed architecture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Memory Operation</a:t>
            </a:r>
          </a:p>
        </p:txBody>
      </p:sp>
      <p:sp>
        <p:nvSpPr>
          <p:cNvPr id="104" name="Shape 104"/>
          <p:cNvSpPr/>
          <p:nvPr/>
        </p:nvSpPr>
        <p:spPr>
          <a:xfrm>
            <a:off y="2598419" x="6477000"/>
            <a:ext cy="1828800" cx="1524000"/>
          </a:xfrm>
          <a:prstGeom prst="rect">
            <a:avLst/>
          </a:prstGeom>
          <a:noFill/>
          <a:ln w="9525" cap="flat">
            <a:solidFill>
              <a:srgbClr val="C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y="1379220" x="7467600"/>
            <a:ext cy="762000" cx="1524000"/>
          </a:xfrm>
          <a:prstGeom prst="wedgeRoundRectCallout">
            <a:avLst>
              <a:gd fmla="val -64014" name="adj1"/>
              <a:gd fmla="val 109920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How is memory accessed?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MAR and MDR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2" name="Shape 11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Memory Operation</a:t>
            </a: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819150" x="2432208"/>
            <a:ext cy="3467575" cx="4959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MAR and MDR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Memory Operation</a:t>
            </a:r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819150" x="2438400"/>
            <a:ext cy="3467575" cx="495919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/>
          <p:nvPr/>
        </p:nvSpPr>
        <p:spPr>
          <a:xfrm>
            <a:off y="590550" x="2743200"/>
            <a:ext cy="457200" cx="1524000"/>
          </a:xfrm>
          <a:prstGeom prst="wedgeRoundRectCallout">
            <a:avLst>
              <a:gd fmla="val -31097" name="adj1"/>
              <a:gd fmla="val 169642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1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n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-bit address</a:t>
            </a:r>
          </a:p>
        </p:txBody>
      </p:sp>
      <p:sp>
        <p:nvSpPr>
          <p:cNvPr id="123" name="Shape 123"/>
          <p:cNvSpPr/>
          <p:nvPr/>
        </p:nvSpPr>
        <p:spPr>
          <a:xfrm>
            <a:off y="3257550" x="2514600"/>
            <a:ext cy="457200" cx="1524000"/>
          </a:xfrm>
          <a:prstGeom prst="wedgeRoundRectCallout">
            <a:avLst>
              <a:gd fmla="val 49320" name="adj1"/>
              <a:gd fmla="val -109525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1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n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to 2</a:t>
            </a:r>
            <a:r>
              <a:rPr strike="noStrike" u="none" b="0" cap="none" baseline="30000" sz="1600" lang="en-US" i="1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n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decoder</a:t>
            </a:r>
          </a:p>
        </p:txBody>
      </p:sp>
      <p:sp>
        <p:nvSpPr>
          <p:cNvPr id="124" name="Shape 124"/>
          <p:cNvSpPr/>
          <p:nvPr/>
        </p:nvSpPr>
        <p:spPr>
          <a:xfrm>
            <a:off y="590550" x="6248400"/>
            <a:ext cy="685799" cx="1904999"/>
          </a:xfrm>
          <a:prstGeom prst="wedgeRoundRectCallout">
            <a:avLst>
              <a:gd fmla="val -101763" name="adj1"/>
              <a:gd fmla="val 87697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CS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signal selects a single line</a:t>
            </a:r>
          </a:p>
        </p:txBody>
      </p:sp>
      <p:sp>
        <p:nvSpPr>
          <p:cNvPr id="125" name="Shape 125"/>
          <p:cNvSpPr/>
          <p:nvPr/>
        </p:nvSpPr>
        <p:spPr>
          <a:xfrm>
            <a:off y="3867150" x="3124200"/>
            <a:ext cy="533399" cx="1600199"/>
          </a:xfrm>
          <a:prstGeom prst="wedgeRoundRectCallout">
            <a:avLst>
              <a:gd fmla="val 70193" name="adj1"/>
              <a:gd fmla="val -46430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R/W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signal 1 for read, 0 for write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MAR and MDR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2" name="Shape 132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Memory Operation</a:t>
            </a: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 t="0" b="0" r="0" l="0"/>
          <a:stretch/>
        </p:blipFill>
        <p:spPr>
          <a:xfrm>
            <a:off y="819150" x="2362200"/>
            <a:ext cy="3467575" cx="495919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/>
          <p:nvPr/>
        </p:nvSpPr>
        <p:spPr>
          <a:xfrm>
            <a:off y="666750" x="3124200"/>
            <a:ext cy="1219199" cx="2819400"/>
          </a:xfrm>
          <a:prstGeom prst="wedgeRoundRectCallout">
            <a:avLst>
              <a:gd fmla="val -57751" name="adj1"/>
              <a:gd fmla="val 98461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Width of the MAR determines the number of addressable lines.  32-bit machine = 2</a:t>
            </a:r>
            <a:r>
              <a:rPr strike="noStrike" u="none" b="0" cap="none" baseline="3000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32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≈ 4 billion addresses.</a:t>
            </a:r>
          </a:p>
        </p:txBody>
      </p:sp>
      <p:sp>
        <p:nvSpPr>
          <p:cNvPr id="135" name="Shape 135"/>
          <p:cNvSpPr/>
          <p:nvPr/>
        </p:nvSpPr>
        <p:spPr>
          <a:xfrm>
            <a:off y="2343150" x="5334000"/>
            <a:ext cy="685799" cx="2286000"/>
          </a:xfrm>
          <a:prstGeom prst="wedgeRoundRectCallout">
            <a:avLst>
              <a:gd fmla="val -42763" name="adj1"/>
              <a:gd fmla="val 157141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Width of the MDR determines the </a:t>
            </a:r>
            <a:r>
              <a:rPr strike="noStrike" u="none" b="0" cap="none" baseline="0" sz="1600" lang="en-US" i="1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word size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.</a:t>
            </a:r>
          </a:p>
        </p:txBody>
      </p:sp>
      <p:sp>
        <p:nvSpPr>
          <p:cNvPr id="136" name="Shape 136"/>
          <p:cNvSpPr/>
          <p:nvPr/>
        </p:nvSpPr>
        <p:spPr>
          <a:xfrm>
            <a:off y="3714750" x="2286000"/>
            <a:ext cy="685799" cx="2286000"/>
          </a:xfrm>
          <a:prstGeom prst="wedgeRoundRectCallout">
            <a:avLst>
              <a:gd fmla="val -819" name="adj1"/>
              <a:gd fmla="val -19711" name="adj2"/>
              <a:gd fmla="val 16667" name="adj3"/>
            </a:avLst>
          </a:prstGeom>
          <a:solidFill>
            <a:schemeClr val="lt1"/>
          </a:solidFill>
          <a:ln w="12700" cap="flat">
            <a:solidFill>
              <a:srgbClr val="00206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45700" lIns="45700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word size </a:t>
            </a:r>
            <a:r>
              <a:rPr strike="noStrike" u="none" b="1" cap="none" baseline="0" sz="16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×</a:t>
            </a:r>
            <a:r>
              <a:rPr strike="noStrike" u="none" b="0" cap="none" baseline="0" sz="16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 addresses = total memory size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PT Sans"/>
              <a:buNone/>
            </a:pPr>
            <a:r>
              <a:rPr strike="noStrike" u="none" b="1" cap="none" baseline="0" sz="2000" lang="en-US" i="0">
                <a:solidFill>
                  <a:srgbClr val="002060"/>
                </a:solidFill>
                <a:latin typeface="PT Sans"/>
                <a:ea typeface="PT Sans"/>
                <a:cs typeface="PT Sans"/>
                <a:sym typeface="PT Sans"/>
              </a:rPr>
              <a:t>Summary</a:t>
            </a:r>
          </a:p>
          <a:p>
            <a:pPr algn="l" rtl="0" lvl="0" marR="0" indent="-342900" marL="342900"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MAR determines which line of memory to access.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CS signal activates memory.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R/W signal selects either to read (1) or write (0) memory.</a:t>
            </a: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MDR sends (write) or receives (read) data to and from memory.</a:t>
            </a:r>
          </a:p>
          <a:p>
            <a:pPr algn="l" rtl="0" lvl="1" marR="0" indent="-1714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Font typeface="Calibri"/>
              <a:buNone/>
            </a:pPr>
            <a:r>
              <a:t/>
            </a:r>
            <a:endParaRPr strike="noStrike" u="none" b="0" cap="none" baseline="0" sz="1800" i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Memory Operation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y="628650" x="457200"/>
            <a:ext cy="3394472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Font typeface="PT Sans"/>
              <a:buNone/>
            </a:pPr>
            <a:r>
              <a:t/>
            </a:r>
            <a:endParaRPr strike="noStrike" u="none" b="1" cap="none" baseline="0" sz="2000" i="0">
              <a:solidFill>
                <a:srgbClr val="00206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algn="l" rtl="0" lvl="1" marR="0" indent="-285750" marL="742950">
              <a:spcBef>
                <a:spcPts val="3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Calibri"/>
              <a:buChar char="–"/>
            </a:pPr>
            <a:r>
              <a:rPr strike="noStrike" u="none" b="0" cap="none" baseline="0" sz="18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Englander, I. (2009). The architecture of computer hardware and systems software: an information technology approach. Wiley.</a:t>
            </a:r>
          </a:p>
        </p:txBody>
      </p:sp>
      <p:sp>
        <p:nvSpPr>
          <p:cNvPr id="149" name="Shape 149"/>
          <p:cNvSpPr txBox="1"/>
          <p:nvPr>
            <p:ph type="title"/>
          </p:nvPr>
        </p:nvSpPr>
        <p:spPr>
          <a:xfrm>
            <a:off y="2006" x="446891"/>
            <a:ext cy="488600" cx="825021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strike="noStrike" u="none" b="1" cap="none" baseline="0" sz="3200" lang="en-US" i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EU 16x9 Revised Theme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