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7.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2" r:id="rId4"/>
    <p:sldMasterId id="2147483663" r:id="rId5"/>
    <p:sldMasterId id="2147483664" r:id="rId6"/>
    <p:sldMasterId id="2147483665" r:id="rId7"/>
    <p:sldMasterId id="214748366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EB3CA7E-F7C5-4F15-AD04-34DFFCAEE775}">
  <a:tblStyle styleName="Table_0" styleId="{1EB3CA7E-F7C5-4F15-AD04-34DFFCAEE775}"/>
  <a:tblStyle styleName="Table_1" styleId="{C0801CBC-4CD2-46F6-B4BB-DB6AE69E32A6}"/>
  <a:tblStyle styleName="Table_2" styleId="{331303F3-0A39-4B8D-9720-181B3CDC1533}"/>
  <a:tblStyle styleName="Table_3" styleId="{AD288ECC-DDEC-452F-91FE-E3ABC0F42847}"/>
  <a:tblStyle styleName="Table_4" styleId="{A460952A-BEDB-4178-9B97-5FF92BBB41A7}"/>
  <a:tblStyle styleName="Table_5" styleId="{EA71F7DE-C484-4DF0-AF25-2E424AC9FCC3}"/>
  <a:tblStyle styleName="Table_6" styleId="{48909C9B-B396-493F-A403-5308F0B0447F}"/>
  <a:tblStyle styleName="Table_7" styleId="{41BAAD38-653F-4D16-B2B0-30A5F21B882A}"/>
  <a:tblStyle styleName="Table_8" styleId="{2593F353-FBCE-4A2F-8FA1-37C5130F85A4}"/>
  <a:tblStyle styleName="Table_9" styleId="{C0986E5E-CD6F-4D6A-9BD2-AEDAC689A759}"/>
  <a:tblStyle styleName="Table_10" styleId="{1FBB2E6C-9DC8-473E-B234-56AE1C02DDE7}"/>
</a:tblStyleLst>
</file>

<file path=ppt/_rels/presentation.xml.rels><?xml version="1.0" encoding="UTF-8" standalone="yes"?><Relationships xmlns="http://schemas.openxmlformats.org/package/2006/relationships"><Relationship Target="slides/slide10.xml" Type="http://schemas.openxmlformats.org/officeDocument/2006/relationships/slide" Id="rId19"/><Relationship Target="slides/slide27.xml" Type="http://schemas.openxmlformats.org/officeDocument/2006/relationships/slide" Id="rId36"/><Relationship Target="slides/slide9.xml" Type="http://schemas.openxmlformats.org/officeDocument/2006/relationships/slide" Id="rId18"/><Relationship Target="slides/slide8.xml" Type="http://schemas.openxmlformats.org/officeDocument/2006/relationships/slide" Id="rId17"/><Relationship Target="slides/slide7.xml" Type="http://schemas.openxmlformats.org/officeDocument/2006/relationships/slide" Id="rId16"/><Relationship Target="slides/slide6.xml" Type="http://schemas.openxmlformats.org/officeDocument/2006/relationships/slide" Id="rId15"/><Relationship Target="slides/slide5.xml" Type="http://schemas.openxmlformats.org/officeDocument/2006/relationships/slide" Id="rId14"/><Relationship Target="slides/slide21.xml" Type="http://schemas.openxmlformats.org/officeDocument/2006/relationships/slide" Id="rId30"/><Relationship Target="slides/slide3.xml" Type="http://schemas.openxmlformats.org/officeDocument/2006/relationships/slide" Id="rId12"/><Relationship Target="slides/slide22.xml" Type="http://schemas.openxmlformats.org/officeDocument/2006/relationships/slide" Id="rId31"/><Relationship Target="slides/slide4.xml" Type="http://schemas.openxmlformats.org/officeDocument/2006/relationships/slide" Id="rId13"/><Relationship Target="slides/slide1.xml" Type="http://schemas.openxmlformats.org/officeDocument/2006/relationships/slide" Id="rId10"/><Relationship Target="slides/slide2.xml" Type="http://schemas.openxmlformats.org/officeDocument/2006/relationships/slide" Id="rId11"/><Relationship Target="slides/slide25.xml" Type="http://schemas.openxmlformats.org/officeDocument/2006/relationships/slide" Id="rId34"/><Relationship Target="slides/slide26.xml" Type="http://schemas.openxmlformats.org/officeDocument/2006/relationships/slide" Id="rId35"/><Relationship Target="slides/slide23.xml" Type="http://schemas.openxmlformats.org/officeDocument/2006/relationships/slide" Id="rId32"/><Relationship Target="slides/slide24.xml" Type="http://schemas.openxmlformats.org/officeDocument/2006/relationships/slide" Id="rId33"/><Relationship Target="slides/slide20.xml" Type="http://schemas.openxmlformats.org/officeDocument/2006/relationships/slide" Id="rId29"/><Relationship Target="slides/slide17.xml" Type="http://schemas.openxmlformats.org/officeDocument/2006/relationships/slide" Id="rId26"/><Relationship Target="slides/slide16.xml" Type="http://schemas.openxmlformats.org/officeDocument/2006/relationships/slide" Id="rId25"/><Relationship Target="slides/slide19.xml" Type="http://schemas.openxmlformats.org/officeDocument/2006/relationships/slide" Id="rId28"/><Relationship Target="slides/slide18.xml" Type="http://schemas.openxmlformats.org/officeDocument/2006/relationships/slide" Id="rId27"/><Relationship Target="presProps.xml" Type="http://schemas.openxmlformats.org/officeDocument/2006/relationships/presProps" Id="rId2"/><Relationship Target="slides/slide12.xml" Type="http://schemas.openxmlformats.org/officeDocument/2006/relationships/slide" Id="rId21"/><Relationship Target="theme/theme2.xml" Type="http://schemas.openxmlformats.org/officeDocument/2006/relationships/theme" Id="rId1"/><Relationship Target="slides/slide13.xml" Type="http://schemas.openxmlformats.org/officeDocument/2006/relationships/slide" Id="rId22"/><Relationship Target="slideMasters/slideMaster1.xml" Type="http://schemas.openxmlformats.org/officeDocument/2006/relationships/slideMaster" Id="rId4"/><Relationship Target="slides/slide14.xml" Type="http://schemas.openxmlformats.org/officeDocument/2006/relationships/slide" Id="rId23"/><Relationship Target="tableStyles.xml" Type="http://schemas.openxmlformats.org/officeDocument/2006/relationships/tableStyles" Id="rId3"/><Relationship Target="slides/slide15.xml" Type="http://schemas.openxmlformats.org/officeDocument/2006/relationships/slide" Id="rId24"/><Relationship Target="slides/slide11.xml" Type="http://schemas.openxmlformats.org/officeDocument/2006/relationships/slide" Id="rId20"/><Relationship Target="notesMasters/notesMaster1.xml" Type="http://schemas.openxmlformats.org/officeDocument/2006/relationships/notesMaster"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slideMasters/slideMaster5.xml" Type="http://schemas.openxmlformats.org/officeDocument/2006/relationships/slideMaster" Id="rId8"/><Relationship Target="slideMasters/slideMaster4.xml" Type="http://schemas.openxmlformats.org/officeDocument/2006/relationships/slideMaster" Id="rId7"/></Relationships>
</file>

<file path=ppt/notesMasters/_rels/notesMaster1.xml.rels><?xml version="1.0" encoding="UTF-8" standalone="yes"?><Relationships xmlns="http://schemas.openxmlformats.org/package/2006/relationships"><Relationship Target="../theme/theme5.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91425" rIns="91425" lIns="91425" tIns="91425" anchor="b"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4" name="Shape 1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5" name="Shape 18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97" name="Shape 19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98" name="Shape 198"/>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7" name="Shape 20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6" name="Shape 216"/>
        <p:cNvGrpSpPr/>
        <p:nvPr/>
      </p:nvGrpSpPr>
      <p:grpSpPr>
        <a:xfrm>
          <a:off y="0" x="0"/>
          <a:ext cy="0" cx="0"/>
          <a:chOff y="0" x="0"/>
          <a:chExt cy="0" cx="0"/>
        </a:xfrm>
      </p:grpSpPr>
      <p:sp>
        <p:nvSpPr>
          <p:cNvPr id="217" name="Shape 217"/>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18" name="Shape 2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19" name="Shape 219"/>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5" name="Shape 225"/>
        <p:cNvGrpSpPr/>
        <p:nvPr/>
      </p:nvGrpSpPr>
      <p:grpSpPr>
        <a:xfrm>
          <a:off y="0" x="0"/>
          <a:ext cy="0" cx="0"/>
          <a:chOff y="0" x="0"/>
          <a:chExt cy="0" cx="0"/>
        </a:xfrm>
      </p:grpSpPr>
      <p:sp>
        <p:nvSpPr>
          <p:cNvPr id="226" name="Shape 22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7" name="Shape 22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45" name="Shape 2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1" name="Shape 251"/>
        <p:cNvGrpSpPr/>
        <p:nvPr/>
      </p:nvGrpSpPr>
      <p:grpSpPr>
        <a:xfrm>
          <a:off y="0" x="0"/>
          <a:ext cy="0" cx="0"/>
          <a:chOff y="0" x="0"/>
          <a:chExt cy="0" cx="0"/>
        </a:xfrm>
      </p:grpSpPr>
      <p:sp>
        <p:nvSpPr>
          <p:cNvPr id="252" name="Shape 25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53" name="Shape 25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9" name="Shape 259"/>
        <p:cNvGrpSpPr/>
        <p:nvPr/>
      </p:nvGrpSpPr>
      <p:grpSpPr>
        <a:xfrm>
          <a:off y="0" x="0"/>
          <a:ext cy="0" cx="0"/>
          <a:chOff y="0" x="0"/>
          <a:chExt cy="0" cx="0"/>
        </a:xfrm>
      </p:grpSpPr>
      <p:sp>
        <p:nvSpPr>
          <p:cNvPr id="260" name="Shape 26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1" name="Shape 2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70" name="Shape 2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6" name="Shape 276"/>
        <p:cNvGrpSpPr/>
        <p:nvPr/>
      </p:nvGrpSpPr>
      <p:grpSpPr>
        <a:xfrm>
          <a:off y="0" x="0"/>
          <a:ext cy="0" cx="0"/>
          <a:chOff y="0" x="0"/>
          <a:chExt cy="0" cx="0"/>
        </a:xfrm>
      </p:grpSpPr>
      <p:sp>
        <p:nvSpPr>
          <p:cNvPr id="277" name="Shape 27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78" name="Shape 2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12" name="Shape 1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3" name="Shape 113"/>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4" name="Shape 284"/>
        <p:cNvGrpSpPr/>
        <p:nvPr/>
      </p:nvGrpSpPr>
      <p:grpSpPr>
        <a:xfrm>
          <a:off y="0" x="0"/>
          <a:ext cy="0" cx="0"/>
          <a:chOff y="0" x="0"/>
          <a:chExt cy="0" cx="0"/>
        </a:xfrm>
      </p:grpSpPr>
      <p:sp>
        <p:nvSpPr>
          <p:cNvPr id="285" name="Shape 28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86" name="Shape 2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2" name="Shape 292"/>
        <p:cNvGrpSpPr/>
        <p:nvPr/>
      </p:nvGrpSpPr>
      <p:grpSpPr>
        <a:xfrm>
          <a:off y="0" x="0"/>
          <a:ext cy="0" cx="0"/>
          <a:chOff y="0" x="0"/>
          <a:chExt cy="0" cx="0"/>
        </a:xfrm>
      </p:grpSpPr>
      <p:sp>
        <p:nvSpPr>
          <p:cNvPr id="293" name="Shape 29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94" name="Shape 2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2" name="Shape 302"/>
        <p:cNvGrpSpPr/>
        <p:nvPr/>
      </p:nvGrpSpPr>
      <p:grpSpPr>
        <a:xfrm>
          <a:off y="0" x="0"/>
          <a:ext cy="0" cx="0"/>
          <a:chOff y="0" x="0"/>
          <a:chExt cy="0" cx="0"/>
        </a:xfrm>
      </p:grpSpPr>
      <p:sp>
        <p:nvSpPr>
          <p:cNvPr id="303" name="Shape 3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04" name="Shape 3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1" name="Shape 311"/>
        <p:cNvGrpSpPr/>
        <p:nvPr/>
      </p:nvGrpSpPr>
      <p:grpSpPr>
        <a:xfrm>
          <a:off y="0" x="0"/>
          <a:ext cy="0" cx="0"/>
          <a:chOff y="0" x="0"/>
          <a:chExt cy="0" cx="0"/>
        </a:xfrm>
      </p:grpSpPr>
      <p:sp>
        <p:nvSpPr>
          <p:cNvPr id="312" name="Shape 31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3" name="Shape 31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5" name="Shape 325"/>
        <p:cNvGrpSpPr/>
        <p:nvPr/>
      </p:nvGrpSpPr>
      <p:grpSpPr>
        <a:xfrm>
          <a:off y="0" x="0"/>
          <a:ext cy="0" cx="0"/>
          <a:chOff y="0" x="0"/>
          <a:chExt cy="0" cx="0"/>
        </a:xfrm>
      </p:grpSpPr>
      <p:sp>
        <p:nvSpPr>
          <p:cNvPr id="326" name="Shape 326"/>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27" name="Shape 32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28" name="Shape 328"/>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9" name="Shape 339"/>
        <p:cNvGrpSpPr/>
        <p:nvPr/>
      </p:nvGrpSpPr>
      <p:grpSpPr>
        <a:xfrm>
          <a:off y="0" x="0"/>
          <a:ext cy="0" cx="0"/>
          <a:chOff y="0" x="0"/>
          <a:chExt cy="0" cx="0"/>
        </a:xfrm>
      </p:grpSpPr>
      <p:sp>
        <p:nvSpPr>
          <p:cNvPr id="340" name="Shape 34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41" name="Shape 34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7" name="Shape 347"/>
        <p:cNvGrpSpPr/>
        <p:nvPr/>
      </p:nvGrpSpPr>
      <p:grpSpPr>
        <a:xfrm>
          <a:off y="0" x="0"/>
          <a:ext cy="0" cx="0"/>
          <a:chOff y="0" x="0"/>
          <a:chExt cy="0" cx="0"/>
        </a:xfrm>
      </p:grpSpPr>
      <p:sp>
        <p:nvSpPr>
          <p:cNvPr id="348" name="Shape 34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49" name="Shape 34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5" name="Shape 355"/>
        <p:cNvGrpSpPr/>
        <p:nvPr/>
      </p:nvGrpSpPr>
      <p:grpSpPr>
        <a:xfrm>
          <a:off y="0" x="0"/>
          <a:ext cy="0" cx="0"/>
          <a:chOff y="0" x="0"/>
          <a:chExt cy="0" cx="0"/>
        </a:xfrm>
      </p:grpSpPr>
      <p:sp>
        <p:nvSpPr>
          <p:cNvPr id="356" name="Shape 35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57" name="Shape 35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2" name="Shape 1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1" name="Shape 13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9" name="Shape 13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7" name="Shape 1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5" name="Shape 15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4" name="Shape 1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75" name="Shape 17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76" name="Shape 176"/>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5.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 name="Shape 17"/>
        <p:cNvGrpSpPr/>
        <p:nvPr/>
      </p:nvGrpSpPr>
      <p:grpSpPr>
        <a:xfrm>
          <a:off y="0" x="0"/>
          <a:ext cy="0" cx="0"/>
          <a:chOff y="0" x="0"/>
          <a:chExt cy="0" cx="0"/>
        </a:xfrm>
      </p:grpSpPr>
      <p:sp>
        <p:nvSpPr>
          <p:cNvPr id="18" name="Shape 18"/>
          <p:cNvSpPr txBox="1"/>
          <p:nvPr>
            <p:ph type="title"/>
          </p:nvPr>
        </p:nvSpPr>
        <p:spPr>
          <a:xfrm rot="5400000">
            <a:off y="2171700" x="4808537"/>
            <a:ext cy="1981199" cx="5775324"/>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9" name="Shape 19"/>
          <p:cNvSpPr txBox="1"/>
          <p:nvPr>
            <p:ph idx="1" type="body"/>
          </p:nvPr>
        </p:nvSpPr>
        <p:spPr>
          <a:xfrm rot="5400000">
            <a:off y="266700" x="769937"/>
            <a:ext cy="5791200" cx="5775324"/>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7" name="Shape 47"/>
        <p:cNvGrpSpPr/>
        <p:nvPr/>
      </p:nvGrpSpPr>
      <p:grpSpPr>
        <a:xfrm>
          <a:off y="0" x="0"/>
          <a:ext cy="0" cx="0"/>
          <a:chOff y="0" x="0"/>
          <a:chExt cy="0" cx="0"/>
        </a:xfrm>
      </p:grpSpPr>
      <p:sp>
        <p:nvSpPr>
          <p:cNvPr id="48" name="Shape 48"/>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9" name="Shape 49"/>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sp>
        <p:nvSpPr>
          <p:cNvPr id="60" name="Shape 60"/>
          <p:cNvSpPr txBox="1"/>
          <p:nvPr>
            <p:ph type="ctrTitle"/>
          </p:nvPr>
        </p:nvSpPr>
        <p:spPr>
          <a:xfrm>
            <a:off y="533400" x="762000"/>
            <a:ext cy="1470024" cx="76961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1" name="Shape 61"/>
          <p:cNvSpPr txBox="1"/>
          <p:nvPr>
            <p:ph idx="1" type="subTitle"/>
          </p:nvPr>
        </p:nvSpPr>
        <p:spPr>
          <a:xfrm>
            <a:off y="2362200" x="838200"/>
            <a:ext cy="3429000" cx="76199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000080"/>
              </a:buClr>
              <a:buFont typeface="Arial"/>
              <a:buNone/>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71" name="Shape 71"/>
        <p:cNvGrpSpPr/>
        <p:nvPr/>
      </p:nvGrpSpPr>
      <p:grpSpPr>
        <a:xfrm>
          <a:off y="0" x="0"/>
          <a:ext cy="0" cx="0"/>
          <a:chOff y="0" x="0"/>
          <a:chExt cy="0" cx="0"/>
        </a:xfrm>
      </p:grpSpPr>
      <p:sp>
        <p:nvSpPr>
          <p:cNvPr id="72" name="Shape 72"/>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73" name="Shape 73"/>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74" name="Shape 74"/>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84" name="Shape 84"/>
        <p:cNvGrpSpPr/>
        <p:nvPr/>
      </p:nvGrpSpPr>
      <p:grpSpPr>
        <a:xfrm>
          <a:off y="0" x="0"/>
          <a:ext cy="0" cx="0"/>
          <a:chOff y="0" x="0"/>
          <a:chExt cy="0" cx="0"/>
        </a:xfrm>
      </p:grpSpPr>
      <p:sp>
        <p:nvSpPr>
          <p:cNvPr id="85" name="Shape 85"/>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itle and Text over Content">
    <p:spTree>
      <p:nvGrpSpPr>
        <p:cNvPr id="95" name="Shape 95"/>
        <p:cNvGrpSpPr/>
        <p:nvPr/>
      </p:nvGrpSpPr>
      <p:grpSpPr>
        <a:xfrm>
          <a:off y="0" x="0"/>
          <a:ext cy="0" cx="0"/>
          <a:chOff y="0" x="0"/>
          <a:chExt cy="0" cx="0"/>
        </a:xfrm>
      </p:grpSpPr>
      <p:sp>
        <p:nvSpPr>
          <p:cNvPr id="96" name="Shape 9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97" name="Shape 97"/>
          <p:cNvSpPr txBox="1"/>
          <p:nvPr>
            <p:ph idx="1" type="body"/>
          </p:nvPr>
        </p:nvSpPr>
        <p:spPr>
          <a:xfrm>
            <a:off y="1524000" x="914400"/>
            <a:ext cy="2185988"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98" name="Shape 98"/>
          <p:cNvSpPr txBox="1"/>
          <p:nvPr>
            <p:ph idx="2" type="body"/>
          </p:nvPr>
        </p:nvSpPr>
        <p:spPr>
          <a:xfrm>
            <a:off y="3862387" x="914400"/>
            <a:ext cy="2187574"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0" name="Shape 20"/>
        <p:cNvGrpSpPr/>
        <p:nvPr/>
      </p:nvGrpSpPr>
      <p:grpSpPr>
        <a:xfrm>
          <a:off y="0" x="0"/>
          <a:ext cy="0" cx="0"/>
          <a:chOff y="0" x="0"/>
          <a:chExt cy="0" cx="0"/>
        </a:xfrm>
      </p:grpSpPr>
      <p:sp>
        <p:nvSpPr>
          <p:cNvPr id="21" name="Shape 2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2" name="Shape 22"/>
          <p:cNvSpPr txBox="1"/>
          <p:nvPr>
            <p:ph idx="1" type="body"/>
          </p:nvPr>
        </p:nvSpPr>
        <p:spPr>
          <a:xfrm rot="5400000">
            <a:off y="-99219" x="2537618"/>
            <a:ext cy="7772400" cx="4525961"/>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3" name="Shape 23"/>
        <p:cNvGrpSpPr/>
        <p:nvPr/>
      </p:nvGrpSpPr>
      <p:grpSpPr>
        <a:xfrm>
          <a:off y="0" x="0"/>
          <a:ext cy="0" cx="0"/>
          <a:chOff y="0" x="0"/>
          <a:chExt cy="0" cx="0"/>
        </a:xfrm>
      </p:grpSpPr>
      <p:sp>
        <p:nvSpPr>
          <p:cNvPr id="24" name="Shape 24"/>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p:nvPr>
            <p:ph idx="2" type="pic"/>
          </p:nvPr>
        </p:nvSpPr>
        <p:spPr>
          <a:xfrm>
            <a:off y="612775" x="1792288"/>
            <a:ext cy="4114800" cx="5486399"/>
          </a:xfrm>
          <a:prstGeom prst="rect">
            <a:avLst/>
          </a:prstGeom>
          <a:noFill/>
          <a:ln>
            <a:noFill/>
          </a:ln>
        </p:spPr>
      </p:sp>
      <p:sp>
        <p:nvSpPr>
          <p:cNvPr id="26" name="Shape 26"/>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7" name="Shape 27"/>
        <p:cNvGrpSpPr/>
        <p:nvPr/>
      </p:nvGrpSpPr>
      <p:grpSpPr>
        <a:xfrm>
          <a:off y="0" x="0"/>
          <a:ext cy="0" cx="0"/>
          <a:chOff y="0" x="0"/>
          <a:chExt cy="0" cx="0"/>
        </a:xfrm>
      </p:grpSpPr>
      <p:sp>
        <p:nvSpPr>
          <p:cNvPr id="28" name="Shape 28"/>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7" name="Shape 37"/>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9" name="Shape 39"/>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y="0" x="0"/>
          <a:ext cy="0" cx="0"/>
          <a:chOff y="0" x="0"/>
          <a:chExt cy="0" cx="0"/>
        </a:xfrm>
      </p:grpSpPr>
      <p:sp>
        <p:nvSpPr>
          <p:cNvPr id="41" name="Shape 4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2" name="Shape 42"/>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4" name="Shape 44"/>
        <p:cNvGrpSpPr/>
        <p:nvPr/>
      </p:nvGrpSpPr>
      <p:grpSpPr>
        <a:xfrm>
          <a:off y="0" x="0"/>
          <a:ext cy="0" cx="0"/>
          <a:chOff y="0" x="0"/>
          <a:chExt cy="0" cx="0"/>
        </a:xfrm>
      </p:grpSpPr>
      <p:sp>
        <p:nvSpPr>
          <p:cNvPr id="45" name="Shape 45"/>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6.xml" Type="http://schemas.openxmlformats.org/officeDocument/2006/relationships/theme" Id="rId12"/><Relationship Target="../slideLayouts/slideLayout1.xml" Type="http://schemas.openxmlformats.org/officeDocument/2006/relationships/slideLayout" Id="rId2"/><Relationship Target="../media/image00.png" Type="http://schemas.openxmlformats.org/officeDocument/2006/relationships/image" Id="rId1"/><Relationship Target="../slideLayouts/slideLayout9.xml" Type="http://schemas.openxmlformats.org/officeDocument/2006/relationships/slideLayout" Id="rId10"/><Relationship Target="../slideLayouts/slideLayout3.xml" Type="http://schemas.openxmlformats.org/officeDocument/2006/relationships/slideLayout" Id="rId4"/><Relationship Target="../slideLayouts/slideLayout10.xml" Type="http://schemas.openxmlformats.org/officeDocument/2006/relationships/slideLayout" Id="rId11"/><Relationship Target="../slideLayouts/slideLayout2.xml" Type="http://schemas.openxmlformats.org/officeDocument/2006/relationships/slideLayout" Id="rId3"/><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slideLayouts/slideLayout11.xml" Type="http://schemas.openxmlformats.org/officeDocument/2006/relationships/slideLayout" Id="rId2"/><Relationship Target="../media/image00.png" Type="http://schemas.openxmlformats.org/officeDocument/2006/relationships/image" Id="rId1"/><Relationship Target="../theme/theme3.xml" Type="http://schemas.openxmlformats.org/officeDocument/2006/relationships/theme" Id="rId3"/></Relationships>
</file>

<file path=ppt/slideMasters/_rels/slideMaster3.xml.rels><?xml version="1.0" encoding="UTF-8" standalone="yes"?><Relationships xmlns="http://schemas.openxmlformats.org/package/2006/relationships"><Relationship Target="../slideLayouts/slideLayout12.xml" Type="http://schemas.openxmlformats.org/officeDocument/2006/relationships/slideLayout" Id="rId2"/><Relationship Target="../media/image00.png" Type="http://schemas.openxmlformats.org/officeDocument/2006/relationships/image" Id="rId1"/><Relationship Target="../theme/theme7.xml" Type="http://schemas.openxmlformats.org/officeDocument/2006/relationships/theme" Id="rId3"/></Relationships>
</file>

<file path=ppt/slideMasters/_rels/slideMaster4.xml.rels><?xml version="1.0" encoding="UTF-8" standalone="yes"?><Relationships xmlns="http://schemas.openxmlformats.org/package/2006/relationships"><Relationship Target="../slideLayouts/slideLayout13.xml" Type="http://schemas.openxmlformats.org/officeDocument/2006/relationships/slideLayout" Id="rId2"/><Relationship Target="../media/image00.png" Type="http://schemas.openxmlformats.org/officeDocument/2006/relationships/image" Id="rId1"/><Relationship Target="../theme/theme4.xml" Type="http://schemas.openxmlformats.org/officeDocument/2006/relationships/theme" Id="rId3"/></Relationships>
</file>

<file path=ppt/slideMasters/_rels/slideMaster5.xml.rels><?xml version="1.0" encoding="UTF-8" standalone="yes"?><Relationships xmlns="http://schemas.openxmlformats.org/package/2006/relationships"><Relationship Target="../slideLayouts/slideLayout14.xml" Type="http://schemas.openxmlformats.org/officeDocument/2006/relationships/slideLayout" Id="rId2"/><Relationship Target="../media/image00.png" Type="http://schemas.openxmlformats.org/officeDocument/2006/relationships/image" Id="rId1"/><Relationship Target="../theme/theme1.xml" Type="http://schemas.openxmlformats.org/officeDocument/2006/relationships/theme"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11" name="Shape 11"/>
          <p:cNvSpPr txBox="1"/>
          <p:nvPr>
            <p:ph idx="10" type="dt"/>
          </p:nvPr>
        </p:nvSpPr>
        <p:spPr>
          <a:xfrm>
            <a:off y="6248400" x="4267200"/>
            <a:ext cy="476249" cx="19811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cxnSp>
        <p:nvCxnSpPr>
          <p:cNvPr id="14" name="Shape 14"/>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15" name="Shape 15"/>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16" name="Shape 16"/>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y="0" x="0"/>
          <a:ext cy="0" cx="0"/>
          <a:chOff y="0" x="0"/>
          <a:chExt cy="0" cx="0"/>
        </a:xfrm>
      </p:grpSpPr>
      <p:cxnSp>
        <p:nvCxnSpPr>
          <p:cNvPr id="51" name="Shape 51"/>
          <p:cNvCxnSpPr/>
          <p:nvPr/>
        </p:nvCxnSpPr>
        <p:spPr>
          <a:xfrm rot="10800000">
            <a:off y="152400" x="685800"/>
            <a:ext cy="5943599" cx="0"/>
          </a:xfrm>
          <a:prstGeom prst="straightConnector1">
            <a:avLst/>
          </a:prstGeom>
          <a:noFill/>
          <a:ln w="69850" cap="rnd">
            <a:solidFill>
              <a:srgbClr val="FF9F11"/>
            </a:solidFill>
            <a:prstDash val="solid"/>
            <a:miter/>
            <a:headEnd w="med" len="med" type="none"/>
            <a:tailEnd w="med" len="med" type="none"/>
          </a:ln>
        </p:spPr>
      </p:cxnSp>
      <p:cxnSp>
        <p:nvCxnSpPr>
          <p:cNvPr id="52" name="Shape 52"/>
          <p:cNvCxnSpPr/>
          <p:nvPr/>
        </p:nvCxnSpPr>
        <p:spPr>
          <a:xfrm rot="10800000">
            <a:off y="2133600" x="228600"/>
            <a:ext cy="0" cx="8381999"/>
          </a:xfrm>
          <a:prstGeom prst="straightConnector1">
            <a:avLst/>
          </a:prstGeom>
          <a:noFill/>
          <a:ln w="69850" cap="rnd">
            <a:solidFill>
              <a:srgbClr val="000080"/>
            </a:solidFill>
            <a:prstDash val="solid"/>
            <a:miter/>
            <a:headEnd w="med" len="med" type="none"/>
            <a:tailEnd w="med" len="med" type="none"/>
          </a:ln>
        </p:spPr>
      </p:cxnSp>
      <p:pic>
        <p:nvPicPr>
          <p:cNvPr id="53" name="Shape 53"/>
          <p:cNvPicPr preferRelativeResize="0"/>
          <p:nvPr/>
        </p:nvPicPr>
        <p:blipFill rotWithShape="1">
          <a:blip r:embed="rId1">
            <a:alphaModFix/>
          </a:blip>
          <a:srcRect t="0" b="0" r="0" l="0"/>
          <a:stretch/>
        </p:blipFill>
        <p:spPr>
          <a:xfrm>
            <a:off y="990600" x="152400"/>
            <a:ext cy="704850" cx="487361"/>
          </a:xfrm>
          <a:prstGeom prst="rect">
            <a:avLst/>
          </a:prstGeom>
          <a:noFill/>
          <a:ln>
            <a:noFill/>
          </a:ln>
        </p:spPr>
      </p:pic>
      <p:sp>
        <p:nvSpPr>
          <p:cNvPr id="54" name="Shape 54"/>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55" name="Shape 55"/>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56" name="Shape 56"/>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7" name="Shape 57"/>
          <p:cNvSpPr txBox="1"/>
          <p:nvPr>
            <p:ph idx="11" type="ftr"/>
          </p:nvPr>
        </p:nvSpPr>
        <p:spPr>
          <a:xfrm>
            <a:off y="6245225" x="3124200"/>
            <a:ext cy="476249" cx="2895600"/>
          </a:xfrm>
          <a:prstGeom prst="rect">
            <a:avLst/>
          </a:prstGeom>
          <a:noFill/>
          <a:ln>
            <a:noFill/>
          </a:ln>
        </p:spPr>
        <p:txBody>
          <a:bodyPr bIns="91425" rIns="91425" lIns="91425" tIns="91425" anchor="t"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8" name="Shape 58"/>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58"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2" name="Shape 62"/>
        <p:cNvGrpSpPr/>
        <p:nvPr/>
      </p:nvGrpSpPr>
      <p:grpSpPr>
        <a:xfrm>
          <a:off y="0" x="0"/>
          <a:ext cy="0" cx="0"/>
          <a:chOff y="0" x="0"/>
          <a:chExt cy="0" cx="0"/>
        </a:xfrm>
      </p:grpSpPr>
      <p:cxnSp>
        <p:nvCxnSpPr>
          <p:cNvPr id="63" name="Shape 63"/>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64" name="Shape 64"/>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65" name="Shape 65"/>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66" name="Shape 6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7" name="Shape 67"/>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68" name="Shape 68"/>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9" name="Shape 69"/>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59"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5" name="Shape 75"/>
        <p:cNvGrpSpPr/>
        <p:nvPr/>
      </p:nvGrpSpPr>
      <p:grpSpPr>
        <a:xfrm>
          <a:off y="0" x="0"/>
          <a:ext cy="0" cx="0"/>
          <a:chOff y="0" x="0"/>
          <a:chExt cy="0" cx="0"/>
        </a:xfrm>
      </p:grpSpPr>
      <p:cxnSp>
        <p:nvCxnSpPr>
          <p:cNvPr id="76" name="Shape 76"/>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77" name="Shape 77"/>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78" name="Shape 78"/>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79" name="Shape 7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80" name="Shape 8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81" name="Shape 81"/>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2" name="Shape 8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3" name="Shape 83"/>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60"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6" name="Shape 86"/>
        <p:cNvGrpSpPr/>
        <p:nvPr/>
      </p:nvGrpSpPr>
      <p:grpSpPr>
        <a:xfrm>
          <a:off y="0" x="0"/>
          <a:ext cy="0" cx="0"/>
          <a:chOff y="0" x="0"/>
          <a:chExt cy="0" cx="0"/>
        </a:xfrm>
      </p:grpSpPr>
      <p:cxnSp>
        <p:nvCxnSpPr>
          <p:cNvPr id="87" name="Shape 87"/>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88" name="Shape 88"/>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89" name="Shape 89"/>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90" name="Shape 90"/>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91" name="Shape 91"/>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92" name="Shape 92"/>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3" name="Shape 93"/>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4" name="Shape 94"/>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61"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0.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0.xml" Type="http://schemas.openxmlformats.org/officeDocument/2006/relationships/slideLayout" Id="rId1"/><Relationship Target="../media/image01.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4.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0.xml" Type="http://schemas.openxmlformats.org/officeDocument/2006/relationships/slideLayout" Id="rId1"/><Relationship Target="../media/image01.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0.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0.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3.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3.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0.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3.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0.xml" Type="http://schemas.openxmlformats.org/officeDocument/2006/relationships/slideLayout" Id="rId1"/><Relationship Target="../media/image01.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3.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0.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0.xml" Type="http://schemas.openxmlformats.org/officeDocument/2006/relationships/slideLayout" Id="rId1"/><Relationship Target="../media/image03.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0.xml" Type="http://schemas.openxmlformats.org/officeDocument/2006/relationships/slideLayout" Id="rId1"/><Relationship Target="../media/image02.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8.xml" Type="http://schemas.openxmlformats.org/officeDocument/2006/relationships/slideLayout" Id="rId1"/><Relationship Target="../media/image04.jp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8.xml" Type="http://schemas.openxmlformats.org/officeDocument/2006/relationships/slideLayout" Id="rId1"/><Relationship Target="../media/image04.jp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0.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0.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0.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0.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3.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0.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0.xml" Type="http://schemas.openxmlformats.org/officeDocument/2006/relationships/slideLayout" Id="rId1"/><Relationship Target="../media/image01.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ctrTitle"/>
          </p:nvPr>
        </p:nvSpPr>
        <p:spPr>
          <a:xfrm>
            <a:off y="533400" x="762000"/>
            <a:ext cy="1470024" cx="76961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4400" lang="en-US" i="0">
                <a:solidFill>
                  <a:srgbClr val="000080"/>
                </a:solidFill>
                <a:latin typeface="Arial"/>
                <a:ea typeface="Arial"/>
                <a:cs typeface="Arial"/>
                <a:sym typeface="Arial"/>
              </a:rPr>
              <a:t>CHAPTER 6:</a:t>
            </a:r>
            <a:br>
              <a:rPr strike="noStrike" u="none" b="0" cap="none" baseline="0" sz="4400" lang="en-US" i="0">
                <a:solidFill>
                  <a:srgbClr val="000080"/>
                </a:solidFill>
                <a:latin typeface="Arial"/>
                <a:ea typeface="Arial"/>
                <a:cs typeface="Arial"/>
                <a:sym typeface="Arial"/>
              </a:rPr>
            </a:br>
            <a:r>
              <a:rPr strike="noStrike" u="none" b="0" cap="none" baseline="0" sz="4400" lang="en-US" i="0">
                <a:solidFill>
                  <a:srgbClr val="000080"/>
                </a:solidFill>
                <a:latin typeface="Arial"/>
                <a:ea typeface="Arial"/>
                <a:cs typeface="Arial"/>
                <a:sym typeface="Arial"/>
              </a:rPr>
              <a:t>The Little Man Computer</a:t>
            </a:r>
          </a:p>
        </p:txBody>
      </p:sp>
      <p:sp>
        <p:nvSpPr>
          <p:cNvPr id="101" name="Shape 101"/>
          <p:cNvSpPr txBox="1"/>
          <p:nvPr>
            <p:ph idx="1" type="subTitle"/>
          </p:nvPr>
        </p:nvSpPr>
        <p:spPr>
          <a:xfrm>
            <a:off y="2362200" x="838200"/>
            <a:ext cy="3581399" cx="76199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The Architecture of Computer Hardware, Systems Software &amp; Networking:  </a:t>
            </a:r>
            <a:r>
              <a:rPr strike="noStrike" u="none" b="1" cap="none" baseline="0" sz="2400" lang="en-US" i="0">
                <a:solidFill>
                  <a:srgbClr val="000080"/>
                </a:solidFill>
                <a:latin typeface="Arial"/>
                <a:ea typeface="Arial"/>
                <a:cs typeface="Arial"/>
                <a:sym typeface="Arial"/>
              </a:rPr>
              <a:t>An Information Technology Approach </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4th  Edition, Irv Englander</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John Wiley and Sons ©2010</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authored by Wilson Wong, Bentley University</a:t>
            </a: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for the 3</a:t>
            </a:r>
            <a:r>
              <a:rPr strike="noStrike" u="none" b="0" cap="none" baseline="30000" sz="1800" lang="en-US" i="0">
                <a:solidFill>
                  <a:schemeClr val="dk1"/>
                </a:solidFill>
                <a:latin typeface="Arial"/>
                <a:ea typeface="Arial"/>
                <a:cs typeface="Arial"/>
                <a:sym typeface="Arial"/>
              </a:rPr>
              <a:t>rd</a:t>
            </a:r>
            <a:r>
              <a:rPr strike="noStrike" u="none" b="0" cap="none" baseline="0" sz="1800" lang="en-US" i="0">
                <a:solidFill>
                  <a:schemeClr val="dk1"/>
                </a:solidFill>
                <a:latin typeface="Arial"/>
                <a:ea typeface="Arial"/>
                <a:cs typeface="Arial"/>
                <a:sym typeface="Arial"/>
              </a:rPr>
              <a:t> edition were co-authored with Lynne Senne, Bentley University</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y="0" x="0"/>
          <a:ext cy="0" cx="0"/>
          <a:chOff y="0" x="0"/>
          <a:chExt cy="0" cx="0"/>
        </a:xfrm>
      </p:grpSpPr>
      <p:sp>
        <p:nvSpPr>
          <p:cNvPr id="178" name="Shape 17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79" name="Shape 17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80" name="Shape 18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Internal Data Movement</a:t>
            </a:r>
          </a:p>
        </p:txBody>
      </p:sp>
      <p:sp>
        <p:nvSpPr>
          <p:cNvPr id="181" name="Shape 181"/>
          <p:cNvSpPr txBox="1"/>
          <p:nvPr>
            <p:ph idx="1" type="body"/>
          </p:nvPr>
        </p:nvSpPr>
        <p:spPr>
          <a:xfrm>
            <a:off y="1524000" x="914400"/>
            <a:ext cy="714374"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Between mailbox and calculator</a:t>
            </a:r>
          </a:p>
        </p:txBody>
      </p:sp>
      <p:graphicFrame>
        <p:nvGraphicFramePr>
          <p:cNvPr id="182" name="Shape 182"/>
          <p:cNvGraphicFramePr/>
          <p:nvPr/>
        </p:nvGraphicFramePr>
        <p:xfrm>
          <a:off y="2286000" x="1676400"/>
          <a:ext cy="3000000" cx="3000000"/>
        </p:xfrm>
        <a:graphic>
          <a:graphicData uri="http://schemas.openxmlformats.org/drawingml/2006/table">
            <a:tbl>
              <a:tblPr>
                <a:noFill/>
                <a:tableStyleId>{A460952A-BEDB-4178-9B97-5FF92BBB41A7}</a:tableStyleId>
              </a:tblPr>
              <a:tblGrid>
                <a:gridCol w="1600200"/>
                <a:gridCol w="423850"/>
                <a:gridCol w="1828800"/>
                <a:gridCol w="1828800"/>
              </a:tblGrid>
              <a:tr h="51752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B w="12700" cap="flat">
                      <a:solidFill>
                        <a:schemeClr val="lt1"/>
                      </a:solidFill>
                      <a:prstDash val="solid"/>
                      <a:round/>
                      <a:headEnd w="med" len="med" type="none"/>
                      <a:tailEnd w="med" len="med" type="none"/>
                    </a:lnB>
                  </a:tcPr>
                </a:tc>
                <a:tc gridSpan="2">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Content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hMerge="1"/>
              </a:tr>
              <a:tr h="10302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Op Code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Operand</a:t>
                      </a:r>
                    </a:p>
                    <a:p>
                      <a:pPr algn="ctr" rtl="0" lvl="0" marR="0" indent="0" marL="0">
                        <a:lnSpc>
                          <a:spcPct val="100000"/>
                        </a:lnSpc>
                        <a:spcBef>
                          <a:spcPts val="56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(address)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62000">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600" lang="en-US" i="0">
                          <a:solidFill>
                            <a:srgbClr val="FF9F11"/>
                          </a:solidFill>
                          <a:latin typeface="Arial"/>
                          <a:ea typeface="Arial"/>
                          <a:cs typeface="Arial"/>
                          <a:sym typeface="Arial"/>
                        </a:rPr>
                        <a:t>STO </a:t>
                      </a:r>
                      <a:r>
                        <a:rPr strike="noStrike" u="none" b="0" cap="none" baseline="0" sz="1800" lang="en-US" i="0">
                          <a:solidFill>
                            <a:srgbClr val="FF9F11"/>
                          </a:solidFill>
                          <a:latin typeface="Arial"/>
                          <a:ea typeface="Arial"/>
                          <a:cs typeface="Arial"/>
                          <a:sym typeface="Arial"/>
                        </a:rPr>
                        <a:t>(store)</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xx</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57225">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600" lang="en-US" i="0">
                          <a:solidFill>
                            <a:srgbClr val="FF9F11"/>
                          </a:solidFill>
                          <a:latin typeface="Arial"/>
                          <a:ea typeface="Arial"/>
                          <a:cs typeface="Arial"/>
                          <a:sym typeface="Arial"/>
                        </a:rPr>
                        <a:t>LDA </a:t>
                      </a:r>
                      <a:r>
                        <a:rPr strike="noStrike" u="none" b="0" cap="none" baseline="0" sz="1800" lang="en-US" i="0">
                          <a:solidFill>
                            <a:srgbClr val="FF9F11"/>
                          </a:solidFill>
                          <a:latin typeface="Arial"/>
                          <a:ea typeface="Arial"/>
                          <a:cs typeface="Arial"/>
                          <a:sym typeface="Arial"/>
                        </a:rPr>
                        <a:t>(load)</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5</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xx</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88" name="Shape 18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pic>
        <p:nvPicPr>
          <p:cNvPr id="189" name="Shape 189"/>
          <p:cNvPicPr preferRelativeResize="0"/>
          <p:nvPr/>
        </p:nvPicPr>
        <p:blipFill rotWithShape="1">
          <a:blip r:embed="rId3">
            <a:alphaModFix/>
          </a:blip>
          <a:srcRect t="0" b="0" r="0" l="0"/>
          <a:stretch/>
        </p:blipFill>
        <p:spPr>
          <a:xfrm>
            <a:off y="1447800" x="1600200"/>
            <a:ext cy="4799011" cx="6248399"/>
          </a:xfrm>
          <a:prstGeom prst="rect">
            <a:avLst/>
          </a:prstGeom>
          <a:noFill/>
          <a:ln>
            <a:noFill/>
          </a:ln>
        </p:spPr>
      </p:pic>
      <p:sp>
        <p:nvSpPr>
          <p:cNvPr id="190" name="Shape 19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LMC Internal Data</a:t>
            </a:r>
          </a:p>
        </p:txBody>
      </p:sp>
      <p:sp>
        <p:nvSpPr>
          <p:cNvPr id="191" name="Shape 191"/>
          <p:cNvSpPr txBox="1"/>
          <p:nvPr/>
        </p:nvSpPr>
        <p:spPr>
          <a:xfrm>
            <a:off y="3352800" x="6934200"/>
            <a:ext cy="457200" cx="1752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92" name="Shape 192"/>
          <p:cNvCxnSpPr/>
          <p:nvPr/>
        </p:nvCxnSpPr>
        <p:spPr>
          <a:xfrm>
            <a:off y="3124200" x="4953000"/>
            <a:ext cy="1143000" cx="1295400"/>
          </a:xfrm>
          <a:prstGeom prst="straightConnector1">
            <a:avLst/>
          </a:prstGeom>
          <a:noFill/>
          <a:ln w="28575" cap="rnd">
            <a:solidFill>
              <a:srgbClr val="FF9F11"/>
            </a:solidFill>
            <a:prstDash val="solid"/>
            <a:miter/>
            <a:headEnd w="med" len="med" type="none"/>
            <a:tailEnd w="med" len="med" type="triangle"/>
          </a:ln>
        </p:spPr>
      </p:cxnSp>
      <p:cxnSp>
        <p:nvCxnSpPr>
          <p:cNvPr id="193" name="Shape 193"/>
          <p:cNvCxnSpPr/>
          <p:nvPr/>
        </p:nvCxnSpPr>
        <p:spPr>
          <a:xfrm flipH="1">
            <a:off y="2743200" x="5105400"/>
            <a:ext cy="152399" cx="1066799"/>
          </a:xfrm>
          <a:prstGeom prst="straightConnector1">
            <a:avLst/>
          </a:prstGeom>
          <a:noFill/>
          <a:ln w="28575" cap="rnd">
            <a:solidFill>
              <a:srgbClr val="FF9F11"/>
            </a:solidFill>
            <a:prstDash val="solid"/>
            <a:miter/>
            <a:headEnd w="med" len="med" type="none"/>
            <a:tailEnd w="med" len="med" type="triangle"/>
          </a:ln>
        </p:spPr>
      </p:cxnSp>
      <p:sp>
        <p:nvSpPr>
          <p:cNvPr id="194" name="Shape 194"/>
          <p:cNvSpPr txBox="1"/>
          <p:nvPr/>
        </p:nvSpPr>
        <p:spPr>
          <a:xfrm>
            <a:off y="2819400" x="7315200"/>
            <a:ext cy="1552575" cx="12191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FF9F11"/>
              </a:buClr>
              <a:buSzPct val="25000"/>
              <a:buFont typeface="Tahoma"/>
              <a:buNone/>
            </a:pPr>
            <a:r>
              <a:rPr strike="noStrike" u="none" b="1" cap="none" baseline="0" sz="2400" lang="en-US" i="0">
                <a:solidFill>
                  <a:srgbClr val="FF9F11"/>
                </a:solidFill>
                <a:latin typeface="Tahoma"/>
                <a:ea typeface="Tahoma"/>
                <a:cs typeface="Tahoma"/>
                <a:sym typeface="Tahoma"/>
              </a:rPr>
              <a:t>LDA</a:t>
            </a:r>
          </a:p>
          <a:p>
            <a:pPr algn="l" rtl="0" lvl="0" marR="0" indent="0" marL="0">
              <a:lnSpc>
                <a:spcPct val="100000"/>
              </a:lnSpc>
              <a:spcBef>
                <a:spcPts val="1200"/>
              </a:spcBef>
              <a:spcAft>
                <a:spcPts val="0"/>
              </a:spcAft>
              <a:buClr>
                <a:schemeClr val="dk1"/>
              </a:buClr>
              <a:buFont typeface="Arial"/>
              <a:buNone/>
            </a:pPr>
            <a:r>
              <a:t/>
            </a:r>
            <a:endParaRPr strike="noStrike" u="none" b="1" cap="none" baseline="0" sz="2400" i="0">
              <a:solidFill>
                <a:srgbClr val="FF9F11"/>
              </a:solidFill>
              <a:latin typeface="Tahoma"/>
              <a:ea typeface="Tahoma"/>
              <a:cs typeface="Tahoma"/>
              <a:sym typeface="Tahoma"/>
            </a:endParaRPr>
          </a:p>
          <a:p>
            <a:pPr algn="l" rtl="0" lvl="0" marR="0" indent="0" marL="0">
              <a:lnSpc>
                <a:spcPct val="100000"/>
              </a:lnSpc>
              <a:spcBef>
                <a:spcPts val="1200"/>
              </a:spcBef>
              <a:spcAft>
                <a:spcPts val="0"/>
              </a:spcAft>
              <a:buClr>
                <a:srgbClr val="FF9F11"/>
              </a:buClr>
              <a:buSzPct val="25000"/>
              <a:buFont typeface="Tahoma"/>
              <a:buNone/>
            </a:pPr>
            <a:r>
              <a:rPr strike="noStrike" u="none" b="1" cap="none" baseline="0" sz="2400" lang="en-US" i="0">
                <a:solidFill>
                  <a:srgbClr val="FF9F11"/>
                </a:solidFill>
                <a:latin typeface="Tahoma"/>
                <a:ea typeface="Tahoma"/>
                <a:cs typeface="Tahoma"/>
                <a:sym typeface="Tahoma"/>
              </a:rPr>
              <a:t>STO</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01" name="Shape 20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02" name="Shape 20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Arithmetic Instructions</a:t>
            </a:r>
          </a:p>
        </p:txBody>
      </p:sp>
      <p:sp>
        <p:nvSpPr>
          <p:cNvPr id="203" name="Shape 203"/>
          <p:cNvSpPr txBox="1"/>
          <p:nvPr>
            <p:ph idx="1" type="body"/>
          </p:nvPr>
        </p:nvSpPr>
        <p:spPr>
          <a:xfrm>
            <a:off y="1524000" x="914400"/>
            <a:ext cy="1524000"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Read mailbox</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Perform operation in the calculator</a:t>
            </a:r>
          </a:p>
        </p:txBody>
      </p:sp>
      <p:graphicFrame>
        <p:nvGraphicFramePr>
          <p:cNvPr id="204" name="Shape 204"/>
          <p:cNvGraphicFramePr/>
          <p:nvPr/>
        </p:nvGraphicFramePr>
        <p:xfrm>
          <a:off y="2971800" x="914400"/>
          <a:ext cy="3000000" cx="3000000"/>
        </p:xfrm>
        <a:graphic>
          <a:graphicData uri="http://schemas.openxmlformats.org/drawingml/2006/table">
            <a:tbl>
              <a:tblPr>
                <a:noFill/>
                <a:tableStyleId>{EA71F7DE-C484-4DF0-AF25-2E424AC9FCC3}</a:tableStyleId>
              </a:tblPr>
              <a:tblGrid>
                <a:gridCol w="2035175"/>
                <a:gridCol w="595300"/>
                <a:gridCol w="2571750"/>
                <a:gridCol w="2570150"/>
              </a:tblGrid>
              <a:tr h="51752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B w="12700" cap="flat">
                      <a:solidFill>
                        <a:schemeClr val="lt1"/>
                      </a:solidFill>
                      <a:prstDash val="solid"/>
                      <a:round/>
                      <a:headEnd w="med" len="med" type="none"/>
                      <a:tailEnd w="med" len="med" type="none"/>
                    </a:lnB>
                  </a:tcPr>
                </a:tc>
                <a:tc gridSpan="2">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Content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hMerge="1"/>
              </a:tr>
              <a:tr h="10302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Op Code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Operand</a:t>
                      </a:r>
                    </a:p>
                    <a:p>
                      <a:pPr algn="ctr" rtl="0" lvl="0" marR="0" indent="0" marL="0">
                        <a:lnSpc>
                          <a:spcPct val="100000"/>
                        </a:lnSpc>
                        <a:spcBef>
                          <a:spcPts val="56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(address)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36575">
                <a:tc>
                  <a:txBody>
                    <a:bodyPr>
                      <a:noAutofit/>
                    </a:bodyPr>
                    <a:lstStyle/>
                    <a:p>
                      <a:pPr algn="r" rtl="0" lvl="0" marR="0" indent="0" marL="0">
                        <a:lnSpc>
                          <a:spcPct val="100000"/>
                        </a:lnSpc>
                        <a:spcBef>
                          <a:spcPts val="0"/>
                        </a:spcBef>
                        <a:spcAft>
                          <a:spcPts val="0"/>
                        </a:spcAft>
                        <a:buClr>
                          <a:srgbClr val="000080"/>
                        </a:buClr>
                        <a:buSzPct val="25000"/>
                        <a:buFont typeface="Arial"/>
                        <a:buNone/>
                      </a:pPr>
                      <a:r>
                        <a:rPr strike="noStrike" u="none" b="0" cap="none" baseline="0" sz="2600" lang="en-US" i="0">
                          <a:solidFill>
                            <a:srgbClr val="000080"/>
                          </a:solidFill>
                          <a:latin typeface="Arial"/>
                          <a:ea typeface="Arial"/>
                          <a:cs typeface="Arial"/>
                          <a:sym typeface="Arial"/>
                        </a:rPr>
                        <a:t>ADD</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xx</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34975">
                <a:tc>
                  <a:txBody>
                    <a:bodyPr>
                      <a:noAutofit/>
                    </a:bodyPr>
                    <a:lstStyle/>
                    <a:p>
                      <a:pPr algn="r" rtl="0" lvl="0" marR="0" indent="0" marL="0">
                        <a:lnSpc>
                          <a:spcPct val="100000"/>
                        </a:lnSpc>
                        <a:spcBef>
                          <a:spcPts val="0"/>
                        </a:spcBef>
                        <a:spcAft>
                          <a:spcPts val="0"/>
                        </a:spcAft>
                        <a:buClr>
                          <a:srgbClr val="000080"/>
                        </a:buClr>
                        <a:buSzPct val="25000"/>
                        <a:buFont typeface="Arial"/>
                        <a:buNone/>
                      </a:pPr>
                      <a:r>
                        <a:rPr strike="noStrike" u="none" b="0" cap="none" baseline="0" sz="2600" lang="en-US" i="0">
                          <a:solidFill>
                            <a:srgbClr val="000080"/>
                          </a:solidFill>
                          <a:latin typeface="Arial"/>
                          <a:ea typeface="Arial"/>
                          <a:cs typeface="Arial"/>
                          <a:sym typeface="Arial"/>
                        </a:rPr>
                        <a:t>SUB</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xx</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y="0" x="0"/>
          <a:ext cy="0" cx="0"/>
          <a:chOff y="0" x="0"/>
          <a:chExt cy="0" cx="0"/>
        </a:xfrm>
      </p:grpSpPr>
      <p:sp>
        <p:nvSpPr>
          <p:cNvPr id="209" name="Shape 209"/>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10" name="Shape 210"/>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pic>
        <p:nvPicPr>
          <p:cNvPr id="211" name="Shape 211"/>
          <p:cNvPicPr preferRelativeResize="0"/>
          <p:nvPr/>
        </p:nvPicPr>
        <p:blipFill rotWithShape="1">
          <a:blip r:embed="rId3">
            <a:alphaModFix/>
          </a:blip>
          <a:srcRect t="0" b="0" r="0" l="0"/>
          <a:stretch/>
        </p:blipFill>
        <p:spPr>
          <a:xfrm>
            <a:off y="1524000" x="1524000"/>
            <a:ext cy="4681536" cx="6096000"/>
          </a:xfrm>
          <a:prstGeom prst="rect">
            <a:avLst/>
          </a:prstGeom>
          <a:noFill/>
          <a:ln>
            <a:noFill/>
          </a:ln>
        </p:spPr>
      </p:pic>
      <p:sp>
        <p:nvSpPr>
          <p:cNvPr id="212" name="Shape 21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LMC Arithmetic Instructions</a:t>
            </a:r>
          </a:p>
        </p:txBody>
      </p:sp>
      <p:sp>
        <p:nvSpPr>
          <p:cNvPr id="213" name="Shape 213"/>
          <p:cNvSpPr txBox="1"/>
          <p:nvPr/>
        </p:nvSpPr>
        <p:spPr>
          <a:xfrm>
            <a:off y="3352800" x="6934200"/>
            <a:ext cy="457200" cx="1752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214" name="Shape 214"/>
          <p:cNvCxnSpPr/>
          <p:nvPr/>
        </p:nvCxnSpPr>
        <p:spPr>
          <a:xfrm flipH="1">
            <a:off y="2590800" x="4876800"/>
            <a:ext cy="152399" cx="1066799"/>
          </a:xfrm>
          <a:prstGeom prst="straightConnector1">
            <a:avLst/>
          </a:prstGeom>
          <a:noFill/>
          <a:ln w="28575" cap="rnd">
            <a:solidFill>
              <a:srgbClr val="000080"/>
            </a:solidFill>
            <a:prstDash val="solid"/>
            <a:miter/>
            <a:headEnd w="med" len="med" type="none"/>
            <a:tailEnd w="med" len="med" type="triangle"/>
          </a:ln>
        </p:spPr>
      </p:cxnSp>
      <p:sp>
        <p:nvSpPr>
          <p:cNvPr id="215" name="Shape 215"/>
          <p:cNvSpPr txBox="1"/>
          <p:nvPr/>
        </p:nvSpPr>
        <p:spPr>
          <a:xfrm>
            <a:off y="2286000" x="6934200"/>
            <a:ext cy="1004887" cx="1066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Tahoma"/>
              <a:buNone/>
            </a:pPr>
            <a:r>
              <a:rPr strike="noStrike" u="none" b="1" cap="none" baseline="0" sz="2400" lang="en-US" i="0">
                <a:solidFill>
                  <a:srgbClr val="000080"/>
                </a:solidFill>
                <a:latin typeface="Tahoma"/>
                <a:ea typeface="Tahoma"/>
                <a:cs typeface="Tahoma"/>
                <a:sym typeface="Tahoma"/>
              </a:rPr>
              <a:t>ADD</a:t>
            </a:r>
          </a:p>
          <a:p>
            <a:pPr algn="l" rtl="0" lvl="0" marR="0" indent="0" marL="0">
              <a:lnSpc>
                <a:spcPct val="100000"/>
              </a:lnSpc>
              <a:spcBef>
                <a:spcPts val="1200"/>
              </a:spcBef>
              <a:spcAft>
                <a:spcPts val="0"/>
              </a:spcAft>
              <a:buClr>
                <a:srgbClr val="000080"/>
              </a:buClr>
              <a:buSzPct val="25000"/>
              <a:buFont typeface="Tahoma"/>
              <a:buNone/>
            </a:pPr>
            <a:r>
              <a:rPr strike="noStrike" u="none" b="1" cap="none" baseline="0" sz="2400" lang="en-US" i="0">
                <a:solidFill>
                  <a:srgbClr val="000080"/>
                </a:solidFill>
                <a:latin typeface="Tahoma"/>
                <a:ea typeface="Tahoma"/>
                <a:cs typeface="Tahoma"/>
                <a:sym typeface="Tahoma"/>
              </a:rPr>
              <a:t>SUB</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y="0" x="0"/>
          <a:ext cy="0" cx="0"/>
          <a:chOff y="0" x="0"/>
          <a:chExt cy="0" cx="0"/>
        </a:xfrm>
      </p:grpSpPr>
      <p:sp>
        <p:nvSpPr>
          <p:cNvPr id="221" name="Shape 221"/>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22" name="Shape 22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23" name="Shape 22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Data storage location</a:t>
            </a:r>
          </a:p>
        </p:txBody>
      </p:sp>
      <p:sp>
        <p:nvSpPr>
          <p:cNvPr id="224" name="Shape 224"/>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Physically identical to instruction mailbox</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Not located in instruction sequence</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Identified by </a:t>
            </a:r>
            <a:r>
              <a:rPr strike="noStrike" u="none" b="0" cap="none" baseline="0" sz="3200" lang="en-US" i="1">
                <a:solidFill>
                  <a:srgbClr val="000099"/>
                </a:solidFill>
                <a:latin typeface="Arial"/>
                <a:ea typeface="Arial"/>
                <a:cs typeface="Arial"/>
                <a:sym typeface="Arial"/>
              </a:rPr>
              <a:t>DAT</a:t>
            </a:r>
            <a:r>
              <a:rPr strike="noStrike" u="none" b="0" cap="none" baseline="0" sz="3200" lang="en-US" i="0">
                <a:solidFill>
                  <a:schemeClr val="dk1"/>
                </a:solidFill>
                <a:latin typeface="Arial"/>
                <a:ea typeface="Arial"/>
                <a:cs typeface="Arial"/>
                <a:sym typeface="Arial"/>
              </a:rPr>
              <a:t> mnemonic</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y="0" x="0"/>
          <a:ext cy="0" cx="0"/>
          <a:chOff y="0" x="0"/>
          <a:chExt cy="0" cx="0"/>
        </a:xfrm>
      </p:grpSpPr>
      <p:sp>
        <p:nvSpPr>
          <p:cNvPr id="229" name="Shape 229"/>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30" name="Shape 230"/>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31" name="Shape 231"/>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Simple Program:  Add 2 Numbers</a:t>
            </a:r>
          </a:p>
        </p:txBody>
      </p:sp>
      <p:sp>
        <p:nvSpPr>
          <p:cNvPr id="232" name="Shape 232"/>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Assume data is stored</a:t>
            </a:r>
            <a:br>
              <a:rPr strike="noStrike" u="none" b="0" cap="none" baseline="0" sz="3200" lang="en-US" i="0">
                <a:solidFill>
                  <a:schemeClr val="dk1"/>
                </a:solidFill>
                <a:latin typeface="Arial"/>
                <a:ea typeface="Arial"/>
                <a:cs typeface="Arial"/>
                <a:sym typeface="Arial"/>
              </a:rPr>
            </a:br>
            <a:r>
              <a:rPr strike="noStrike" u="none" b="0" cap="none" baseline="0" sz="3200" lang="en-US" i="0">
                <a:solidFill>
                  <a:schemeClr val="dk1"/>
                </a:solidFill>
                <a:latin typeface="Arial"/>
                <a:ea typeface="Arial"/>
                <a:cs typeface="Arial"/>
                <a:sym typeface="Arial"/>
              </a:rPr>
              <a:t>in mailboxes with</a:t>
            </a:r>
            <a:br>
              <a:rPr strike="noStrike" u="none" b="0" cap="none" baseline="0" sz="3200" lang="en-US" i="0">
                <a:solidFill>
                  <a:schemeClr val="dk1"/>
                </a:solidFill>
                <a:latin typeface="Arial"/>
                <a:ea typeface="Arial"/>
                <a:cs typeface="Arial"/>
                <a:sym typeface="Arial"/>
              </a:rPr>
            </a:br>
            <a:r>
              <a:rPr strike="noStrike" u="none" b="0" cap="none" baseline="0" sz="3200" lang="en-US" i="0">
                <a:solidFill>
                  <a:schemeClr val="dk1"/>
                </a:solidFill>
                <a:latin typeface="Arial"/>
                <a:ea typeface="Arial"/>
                <a:cs typeface="Arial"/>
                <a:sym typeface="Arial"/>
              </a:rPr>
              <a:t>addresses &gt;90</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Write instructions</a:t>
            </a:r>
          </a:p>
        </p:txBody>
      </p:sp>
      <p:grpSp>
        <p:nvGrpSpPr>
          <p:cNvPr id="233" name="Shape 233"/>
          <p:cNvGrpSpPr/>
          <p:nvPr/>
        </p:nvGrpSpPr>
        <p:grpSpPr>
          <a:xfrm>
            <a:off y="1523999" x="6629400"/>
            <a:ext cy="4800599" cx="1295400"/>
            <a:chOff y="1295400" x="6629400"/>
            <a:chExt cy="5029200" cx="1295400"/>
          </a:xfrm>
        </p:grpSpPr>
        <p:sp>
          <p:nvSpPr>
            <p:cNvPr id="234" name="Shape 234"/>
            <p:cNvSpPr txBox="1"/>
            <p:nvPr/>
          </p:nvSpPr>
          <p:spPr>
            <a:xfrm>
              <a:off y="1295400" x="6629400"/>
              <a:ext cy="762000" cx="1295400"/>
            </a:xfrm>
            <a:prstGeom prst="rect">
              <a:avLst/>
            </a:prstGeom>
            <a:solidFill>
              <a:schemeClr val="lt1"/>
            </a:solidFill>
            <a:ln w="25400" cap="rnd">
              <a:solidFill>
                <a:srgbClr val="000080"/>
              </a:solidFill>
              <a:prstDash val="solid"/>
              <a:miter/>
              <a:headEnd w="med" len="med" type="none"/>
              <a:tailEnd w="med" len="med" type="none"/>
            </a:ln>
          </p:spPr>
          <p:txBody>
            <a:bodyPr bIns="46025" rIns="92075" lIns="92075" tIns="46025" anchor="ctr" anchorCtr="0">
              <a:noAutofit/>
            </a:bodyPr>
            <a:lstStyle/>
            <a:p>
              <a:pPr algn="ctr" rtl="0" lvl="0" marR="0" indent="0" marL="0">
                <a:lnSpc>
                  <a:spcPct val="100000"/>
                </a:lnSpc>
                <a:spcBef>
                  <a:spcPts val="0"/>
                </a:spcBef>
                <a:spcAft>
                  <a:spcPts val="0"/>
                </a:spcAft>
                <a:buClr>
                  <a:srgbClr val="000080"/>
                </a:buClr>
                <a:buSzPct val="25000"/>
                <a:buFont typeface="Quattrocento"/>
                <a:buNone/>
              </a:pPr>
              <a:r>
                <a:rPr strike="noStrike" u="none" b="1" cap="none" baseline="0" sz="1800" lang="en-US" i="0">
                  <a:solidFill>
                    <a:srgbClr val="000080"/>
                  </a:solidFill>
                  <a:latin typeface="Quattrocento"/>
                  <a:ea typeface="Quattrocento"/>
                  <a:cs typeface="Quattrocento"/>
                  <a:sym typeface="Quattrocento"/>
                </a:rPr>
                <a:t>Input a #</a:t>
              </a:r>
            </a:p>
          </p:txBody>
        </p:sp>
        <p:sp>
          <p:nvSpPr>
            <p:cNvPr id="235" name="Shape 235"/>
            <p:cNvSpPr txBox="1"/>
            <p:nvPr/>
          </p:nvSpPr>
          <p:spPr>
            <a:xfrm>
              <a:off y="2438400" x="6629400"/>
              <a:ext cy="762000" cx="1295400"/>
            </a:xfrm>
            <a:prstGeom prst="rect">
              <a:avLst/>
            </a:prstGeom>
            <a:solidFill>
              <a:schemeClr val="lt1"/>
            </a:solidFill>
            <a:ln w="25400" cap="rnd">
              <a:solidFill>
                <a:srgbClr val="000080"/>
              </a:solidFill>
              <a:prstDash val="solid"/>
              <a:miter/>
              <a:headEnd w="med" len="med" type="none"/>
              <a:tailEnd w="med" len="med" type="none"/>
            </a:ln>
          </p:spPr>
          <p:txBody>
            <a:bodyPr bIns="46025" rIns="92075" lIns="92075" tIns="46025" anchor="ctr" anchorCtr="0">
              <a:noAutofit/>
            </a:bodyPr>
            <a:lstStyle/>
            <a:p>
              <a:pPr algn="ctr" rtl="0" lvl="0" marR="0" indent="0" marL="0">
                <a:lnSpc>
                  <a:spcPct val="100000"/>
                </a:lnSpc>
                <a:spcBef>
                  <a:spcPts val="0"/>
                </a:spcBef>
                <a:spcAft>
                  <a:spcPts val="0"/>
                </a:spcAft>
                <a:buClr>
                  <a:srgbClr val="000080"/>
                </a:buClr>
                <a:buSzPct val="25000"/>
                <a:buFont typeface="Quattrocento"/>
                <a:buNone/>
              </a:pPr>
              <a:r>
                <a:rPr strike="noStrike" u="none" b="1" cap="none" baseline="0" sz="1800" lang="en-US" i="0">
                  <a:solidFill>
                    <a:srgbClr val="000080"/>
                  </a:solidFill>
                  <a:latin typeface="Quattrocento"/>
                  <a:ea typeface="Quattrocento"/>
                  <a:cs typeface="Quattrocento"/>
                  <a:sym typeface="Quattrocento"/>
                </a:rPr>
                <a:t>Store the #</a:t>
              </a:r>
            </a:p>
          </p:txBody>
        </p:sp>
        <p:sp>
          <p:nvSpPr>
            <p:cNvPr id="236" name="Shape 236"/>
            <p:cNvSpPr txBox="1"/>
            <p:nvPr/>
          </p:nvSpPr>
          <p:spPr>
            <a:xfrm>
              <a:off y="3581400" x="6629400"/>
              <a:ext cy="762000" cx="1295400"/>
            </a:xfrm>
            <a:prstGeom prst="rect">
              <a:avLst/>
            </a:prstGeom>
            <a:solidFill>
              <a:schemeClr val="lt1"/>
            </a:solidFill>
            <a:ln w="25400" cap="rnd">
              <a:solidFill>
                <a:srgbClr val="000080"/>
              </a:solidFill>
              <a:prstDash val="solid"/>
              <a:miter/>
              <a:headEnd w="med" len="med" type="none"/>
              <a:tailEnd w="med" len="med" type="none"/>
            </a:ln>
          </p:spPr>
          <p:txBody>
            <a:bodyPr bIns="46025" rIns="92075" lIns="92075" tIns="46025" anchor="ctr" anchorCtr="0">
              <a:noAutofit/>
            </a:bodyPr>
            <a:lstStyle/>
            <a:p>
              <a:pPr algn="ctr" rtl="0" lvl="0" marR="0" indent="0" marL="0">
                <a:lnSpc>
                  <a:spcPct val="100000"/>
                </a:lnSpc>
                <a:spcBef>
                  <a:spcPts val="0"/>
                </a:spcBef>
                <a:spcAft>
                  <a:spcPts val="0"/>
                </a:spcAft>
                <a:buClr>
                  <a:srgbClr val="000080"/>
                </a:buClr>
                <a:buSzPct val="25000"/>
                <a:buFont typeface="Quattrocento"/>
                <a:buNone/>
              </a:pPr>
              <a:r>
                <a:rPr strike="noStrike" u="none" b="1" cap="none" baseline="0" sz="1800" lang="en-US" i="0">
                  <a:solidFill>
                    <a:srgbClr val="000080"/>
                  </a:solidFill>
                  <a:latin typeface="Quattrocento"/>
                  <a:ea typeface="Quattrocento"/>
                  <a:cs typeface="Quattrocento"/>
                  <a:sym typeface="Quattrocento"/>
                </a:rPr>
                <a:t>Input a #</a:t>
              </a:r>
            </a:p>
          </p:txBody>
        </p:sp>
        <p:sp>
          <p:nvSpPr>
            <p:cNvPr id="237" name="Shape 237"/>
            <p:cNvSpPr txBox="1"/>
            <p:nvPr/>
          </p:nvSpPr>
          <p:spPr>
            <a:xfrm>
              <a:off y="4572000" x="6629400"/>
              <a:ext cy="762000" cx="1295400"/>
            </a:xfrm>
            <a:prstGeom prst="rect">
              <a:avLst/>
            </a:prstGeom>
            <a:solidFill>
              <a:schemeClr val="lt1"/>
            </a:solidFill>
            <a:ln w="25400" cap="rnd">
              <a:solidFill>
                <a:srgbClr val="000080"/>
              </a:solidFill>
              <a:prstDash val="solid"/>
              <a:miter/>
              <a:headEnd w="med" len="med" type="none"/>
              <a:tailEnd w="med" len="med" type="none"/>
            </a:ln>
          </p:spPr>
          <p:txBody>
            <a:bodyPr bIns="46025" rIns="92075" lIns="92075" tIns="46025" anchor="ctr" anchorCtr="0">
              <a:noAutofit/>
            </a:bodyPr>
            <a:lstStyle/>
            <a:p>
              <a:pPr algn="ctr" rtl="0" lvl="0" marR="0" indent="0" marL="0">
                <a:lnSpc>
                  <a:spcPct val="100000"/>
                </a:lnSpc>
                <a:spcBef>
                  <a:spcPts val="0"/>
                </a:spcBef>
                <a:spcAft>
                  <a:spcPts val="0"/>
                </a:spcAft>
                <a:buClr>
                  <a:srgbClr val="000080"/>
                </a:buClr>
                <a:buSzPct val="25000"/>
                <a:buFont typeface="Quattrocento"/>
                <a:buNone/>
              </a:pPr>
              <a:r>
                <a:rPr strike="noStrike" u="none" b="1" cap="none" baseline="0" sz="1800" lang="en-US" i="0">
                  <a:solidFill>
                    <a:srgbClr val="000080"/>
                  </a:solidFill>
                  <a:latin typeface="Quattrocento"/>
                  <a:ea typeface="Quattrocento"/>
                  <a:cs typeface="Quattrocento"/>
                  <a:sym typeface="Quattrocento"/>
                </a:rPr>
                <a:t>Add </a:t>
              </a:r>
            </a:p>
          </p:txBody>
        </p:sp>
        <p:sp>
          <p:nvSpPr>
            <p:cNvPr id="238" name="Shape 238"/>
            <p:cNvSpPr txBox="1"/>
            <p:nvPr/>
          </p:nvSpPr>
          <p:spPr>
            <a:xfrm>
              <a:off y="5562600" x="6629400"/>
              <a:ext cy="762000" cx="1295400"/>
            </a:xfrm>
            <a:prstGeom prst="rect">
              <a:avLst/>
            </a:prstGeom>
            <a:solidFill>
              <a:schemeClr val="lt1"/>
            </a:solidFill>
            <a:ln w="25400" cap="rnd">
              <a:solidFill>
                <a:srgbClr val="000080"/>
              </a:solidFill>
              <a:prstDash val="solid"/>
              <a:miter/>
              <a:headEnd w="med" len="med" type="none"/>
              <a:tailEnd w="med" len="med" type="none"/>
            </a:ln>
          </p:spPr>
          <p:txBody>
            <a:bodyPr bIns="46025" rIns="92075" lIns="92075" tIns="46025" anchor="ctr" anchorCtr="0">
              <a:noAutofit/>
            </a:bodyPr>
            <a:lstStyle/>
            <a:p>
              <a:pPr algn="ctr" rtl="0" lvl="0" marR="0" indent="0" marL="0">
                <a:lnSpc>
                  <a:spcPct val="100000"/>
                </a:lnSpc>
                <a:spcBef>
                  <a:spcPts val="0"/>
                </a:spcBef>
                <a:spcAft>
                  <a:spcPts val="0"/>
                </a:spcAft>
                <a:buClr>
                  <a:srgbClr val="000080"/>
                </a:buClr>
                <a:buSzPct val="25000"/>
                <a:buFont typeface="Quattrocento"/>
                <a:buNone/>
              </a:pPr>
              <a:r>
                <a:rPr strike="noStrike" u="none" b="1" cap="none" baseline="0" sz="1800" lang="en-US" i="0">
                  <a:solidFill>
                    <a:srgbClr val="000080"/>
                  </a:solidFill>
                  <a:latin typeface="Quattrocento"/>
                  <a:ea typeface="Quattrocento"/>
                  <a:cs typeface="Quattrocento"/>
                  <a:sym typeface="Quattrocento"/>
                </a:rPr>
                <a:t>Output the</a:t>
              </a:r>
            </a:p>
            <a:p>
              <a:pPr algn="ctr" rtl="0" lvl="0" marR="0" indent="0" marL="0">
                <a:lnSpc>
                  <a:spcPct val="100000"/>
                </a:lnSpc>
                <a:spcBef>
                  <a:spcPts val="0"/>
                </a:spcBef>
                <a:spcAft>
                  <a:spcPts val="0"/>
                </a:spcAft>
                <a:buClr>
                  <a:srgbClr val="000080"/>
                </a:buClr>
                <a:buSzPct val="25000"/>
                <a:buFont typeface="Quattrocento"/>
                <a:buNone/>
              </a:pPr>
              <a:r>
                <a:rPr strike="noStrike" u="none" b="1" cap="none" baseline="0" sz="1800" lang="en-US" i="0">
                  <a:solidFill>
                    <a:srgbClr val="000080"/>
                  </a:solidFill>
                  <a:latin typeface="Quattrocento"/>
                  <a:ea typeface="Quattrocento"/>
                  <a:cs typeface="Quattrocento"/>
                  <a:sym typeface="Quattrocento"/>
                </a:rPr>
                <a:t>number </a:t>
              </a:r>
            </a:p>
          </p:txBody>
        </p:sp>
        <p:cxnSp>
          <p:nvCxnSpPr>
            <p:cNvPr id="239" name="Shape 239"/>
            <p:cNvCxnSpPr/>
            <p:nvPr/>
          </p:nvCxnSpPr>
          <p:spPr>
            <a:xfrm>
              <a:off y="2057400" x="7239000"/>
              <a:ext cy="381000" cx="0"/>
            </a:xfrm>
            <a:prstGeom prst="straightConnector1">
              <a:avLst/>
            </a:prstGeom>
            <a:noFill/>
            <a:ln w="25400" cap="rnd">
              <a:solidFill>
                <a:srgbClr val="000080"/>
              </a:solidFill>
              <a:prstDash val="solid"/>
              <a:miter/>
              <a:headEnd w="med" len="med" type="none"/>
              <a:tailEnd w="med" len="med" type="stealth"/>
            </a:ln>
          </p:spPr>
        </p:cxnSp>
        <p:cxnSp>
          <p:nvCxnSpPr>
            <p:cNvPr id="240" name="Shape 240"/>
            <p:cNvCxnSpPr/>
            <p:nvPr/>
          </p:nvCxnSpPr>
          <p:spPr>
            <a:xfrm>
              <a:off y="3200400" x="7239000"/>
              <a:ext cy="381000" cx="0"/>
            </a:xfrm>
            <a:prstGeom prst="straightConnector1">
              <a:avLst/>
            </a:prstGeom>
            <a:noFill/>
            <a:ln w="25400" cap="rnd">
              <a:solidFill>
                <a:srgbClr val="000080"/>
              </a:solidFill>
              <a:prstDash val="solid"/>
              <a:miter/>
              <a:headEnd w="med" len="med" type="none"/>
              <a:tailEnd w="med" len="med" type="stealth"/>
            </a:ln>
          </p:spPr>
        </p:cxnSp>
        <p:cxnSp>
          <p:nvCxnSpPr>
            <p:cNvPr id="241" name="Shape 241"/>
            <p:cNvCxnSpPr/>
            <p:nvPr/>
          </p:nvCxnSpPr>
          <p:spPr>
            <a:xfrm>
              <a:off y="4343400" x="7239000"/>
              <a:ext cy="152399" cx="0"/>
            </a:xfrm>
            <a:prstGeom prst="straightConnector1">
              <a:avLst/>
            </a:prstGeom>
            <a:noFill/>
            <a:ln w="25400" cap="rnd">
              <a:solidFill>
                <a:srgbClr val="000080"/>
              </a:solidFill>
              <a:prstDash val="solid"/>
              <a:miter/>
              <a:headEnd w="med" len="med" type="none"/>
              <a:tailEnd w="med" len="med" type="stealth"/>
            </a:ln>
          </p:spPr>
        </p:cxnSp>
        <p:cxnSp>
          <p:nvCxnSpPr>
            <p:cNvPr id="242" name="Shape 242"/>
            <p:cNvCxnSpPr/>
            <p:nvPr/>
          </p:nvCxnSpPr>
          <p:spPr>
            <a:xfrm>
              <a:off y="5334000" x="7239000"/>
              <a:ext cy="228600" cx="0"/>
            </a:xfrm>
            <a:prstGeom prst="straightConnector1">
              <a:avLst/>
            </a:prstGeom>
            <a:noFill/>
            <a:ln w="25400" cap="rnd">
              <a:solidFill>
                <a:srgbClr val="000080"/>
              </a:solidFill>
              <a:prstDash val="solid"/>
              <a:miter/>
              <a:headEnd w="med" len="med" type="none"/>
              <a:tailEnd w="med" len="med" type="stealth"/>
            </a:ln>
          </p:spPr>
        </p:cxnSp>
      </p:gr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sp>
        <p:nvSpPr>
          <p:cNvPr id="247" name="Shape 24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48" name="Shape 24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49" name="Shape 24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Program to Add 2 Numbers</a:t>
            </a:r>
          </a:p>
        </p:txBody>
      </p:sp>
      <p:graphicFrame>
        <p:nvGraphicFramePr>
          <p:cNvPr id="250" name="Shape 250"/>
          <p:cNvGraphicFramePr/>
          <p:nvPr/>
        </p:nvGraphicFramePr>
        <p:xfrm>
          <a:off y="1524000" x="914400"/>
          <a:ext cy="3000000" cx="3000000"/>
        </p:xfrm>
        <a:graphic>
          <a:graphicData uri="http://schemas.openxmlformats.org/drawingml/2006/table">
            <a:tbl>
              <a:tblPr>
                <a:noFill/>
                <a:tableStyleId>{48909C9B-B396-493F-A403-5308F0B0447F}</a:tableStyleId>
              </a:tblPr>
              <a:tblGrid>
                <a:gridCol w="1530350"/>
                <a:gridCol w="1046150"/>
                <a:gridCol w="5043475"/>
              </a:tblGrid>
              <a:tr h="592125">
                <a:tc>
                  <a:txBody>
                    <a:bodyPr>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Mailbox</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9525" cap="flat">
                      <a:solidFill>
                        <a:srgbClr val="8C8CE2"/>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Code</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9525" cap="flat">
                      <a:solidFill>
                        <a:srgbClr val="8C8CE2"/>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Instruction Description</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9525" cap="flat">
                      <a:solidFill>
                        <a:srgbClr val="8C8CE2"/>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55880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901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;input 1</a:t>
                      </a:r>
                      <a:r>
                        <a:rPr strike="noStrike" u="none" b="0" cap="none" baseline="30000" sz="2800" lang="en-US" i="0">
                          <a:solidFill>
                            <a:schemeClr val="dk1"/>
                          </a:solidFill>
                          <a:latin typeface="Arial"/>
                          <a:ea typeface="Arial"/>
                          <a:cs typeface="Arial"/>
                          <a:sym typeface="Arial"/>
                        </a:rPr>
                        <a:t>st</a:t>
                      </a:r>
                      <a:r>
                        <a:rPr strike="noStrike" u="none" b="0" cap="none" baseline="0" sz="2800" lang="en-US" i="0">
                          <a:solidFill>
                            <a:schemeClr val="dk1"/>
                          </a:solidFill>
                          <a:latin typeface="Arial"/>
                          <a:ea typeface="Arial"/>
                          <a:cs typeface="Arial"/>
                          <a:sym typeface="Arial"/>
                        </a:rPr>
                        <a:t> Number</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5720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399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;store data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5720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901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;input 2</a:t>
                      </a:r>
                      <a:r>
                        <a:rPr strike="noStrike" u="none" b="0" cap="none" baseline="30000" sz="2800" lang="en-US" i="0">
                          <a:solidFill>
                            <a:schemeClr val="dk1"/>
                          </a:solidFill>
                          <a:latin typeface="Arial"/>
                          <a:ea typeface="Arial"/>
                          <a:cs typeface="Arial"/>
                          <a:sym typeface="Arial"/>
                        </a:rPr>
                        <a:t>nd</a:t>
                      </a:r>
                      <a:r>
                        <a:rPr strike="noStrike" u="none" b="0" cap="none" baseline="0" sz="2800" lang="en-US" i="0">
                          <a:solidFill>
                            <a:schemeClr val="dk1"/>
                          </a:solidFill>
                          <a:latin typeface="Arial"/>
                          <a:ea typeface="Arial"/>
                          <a:cs typeface="Arial"/>
                          <a:sym typeface="Arial"/>
                        </a:rPr>
                        <a:t> Number</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5720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199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;add 1</a:t>
                      </a:r>
                      <a:r>
                        <a:rPr strike="noStrike" u="none" b="0" cap="none" baseline="30000" sz="2800" lang="en-US" i="0">
                          <a:solidFill>
                            <a:schemeClr val="dk1"/>
                          </a:solidFill>
                          <a:latin typeface="Arial"/>
                          <a:ea typeface="Arial"/>
                          <a:cs typeface="Arial"/>
                          <a:sym typeface="Arial"/>
                        </a:rPr>
                        <a:t>st</a:t>
                      </a:r>
                      <a:r>
                        <a:rPr strike="noStrike" u="none" b="0" cap="none" baseline="0" sz="2800" lang="en-US" i="0">
                          <a:solidFill>
                            <a:schemeClr val="dk1"/>
                          </a:solidFill>
                          <a:latin typeface="Arial"/>
                          <a:ea typeface="Arial"/>
                          <a:cs typeface="Arial"/>
                          <a:sym typeface="Arial"/>
                        </a:rPr>
                        <a:t> # to 2</a:t>
                      </a:r>
                      <a:r>
                        <a:rPr strike="noStrike" u="none" b="0" cap="none" baseline="30000" sz="2800" lang="en-US" i="0">
                          <a:solidFill>
                            <a:schemeClr val="dk1"/>
                          </a:solidFill>
                          <a:latin typeface="Arial"/>
                          <a:ea typeface="Arial"/>
                          <a:cs typeface="Arial"/>
                          <a:sym typeface="Arial"/>
                        </a:rPr>
                        <a:t>nd</a:t>
                      </a:r>
                      <a:r>
                        <a:rPr strike="noStrike" u="none" b="0" cap="none" baseline="0" sz="2800" lang="en-US" i="0">
                          <a:solidFill>
                            <a:schemeClr val="dk1"/>
                          </a:solidFill>
                          <a:latin typeface="Arial"/>
                          <a:ea typeface="Arial"/>
                          <a:cs typeface="Arial"/>
                          <a:sym typeface="Arial"/>
                        </a:rPr>
                        <a:t> #</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5880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902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;output result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5720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05</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;stop</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5720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99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;data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y="0" x="0"/>
          <a:ext cy="0" cx="0"/>
          <a:chOff y="0" x="0"/>
          <a:chExt cy="0" cx="0"/>
        </a:xfrm>
      </p:grpSpPr>
      <p:sp>
        <p:nvSpPr>
          <p:cNvPr id="255" name="Shape 255"/>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56" name="Shape 256"/>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57" name="Shape 25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85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Program to Add 2 Numbers:</a:t>
            </a:r>
            <a:br>
              <a:rPr strike="noStrike" u="none" b="1" cap="none" baseline="0" sz="4400" lang="en-US" i="0">
                <a:solidFill>
                  <a:srgbClr val="000080"/>
                </a:solidFill>
                <a:latin typeface="Arial"/>
                <a:ea typeface="Arial"/>
                <a:cs typeface="Arial"/>
                <a:sym typeface="Arial"/>
              </a:rPr>
            </a:br>
            <a:r>
              <a:rPr strike="noStrike" u="none" b="1" cap="none" baseline="0" sz="4400" lang="en-US" i="0">
                <a:solidFill>
                  <a:srgbClr val="000080"/>
                </a:solidFill>
                <a:latin typeface="Arial"/>
                <a:ea typeface="Arial"/>
                <a:cs typeface="Arial"/>
                <a:sym typeface="Arial"/>
              </a:rPr>
              <a:t>Using Mnemonics</a:t>
            </a:r>
          </a:p>
        </p:txBody>
      </p:sp>
      <p:graphicFrame>
        <p:nvGraphicFramePr>
          <p:cNvPr id="258" name="Shape 258"/>
          <p:cNvGraphicFramePr/>
          <p:nvPr/>
        </p:nvGraphicFramePr>
        <p:xfrm>
          <a:off y="1600200" x="914400"/>
          <a:ext cy="3000000" cx="3000000"/>
        </p:xfrm>
        <a:graphic>
          <a:graphicData uri="http://schemas.openxmlformats.org/drawingml/2006/table">
            <a:tbl>
              <a:tblPr>
                <a:noFill/>
                <a:tableStyleId>{41BAAD38-653F-4D16-B2B0-30A5F21B882A}</a:tableStyleId>
              </a:tblPr>
              <a:tblGrid>
                <a:gridCol w="1560500"/>
                <a:gridCol w="1828800"/>
                <a:gridCol w="4383075"/>
              </a:tblGrid>
              <a:tr h="587375">
                <a:tc>
                  <a:txBody>
                    <a:bodyPr>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Mailbox</a:t>
                      </a:r>
                    </a:p>
                  </a:txBody>
                  <a:tcPr marR="0" marB="0" marT="0" marL="0">
                    <a:lnL w="12700" cap="flat">
                      <a:solidFill>
                        <a:srgbClr val="FF9F1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Mnemonic</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Instruction Description</a:t>
                      </a:r>
                    </a:p>
                  </a:txBody>
                  <a:tcPr marR="0" marB="0" marT="0" marL="0">
                    <a:lnL w="12700" cap="flat">
                      <a:solidFill>
                        <a:schemeClr val="lt1"/>
                      </a:solidFill>
                      <a:prstDash val="solid"/>
                      <a:round/>
                      <a:headEnd w="med" len="med" type="none"/>
                      <a:tailEnd w="med" len="med" type="none"/>
                    </a:lnL>
                    <a:lnR w="12700" cap="flat">
                      <a:solidFill>
                        <a:srgbClr val="FF9F1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58895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IN</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;input 1</a:t>
                      </a:r>
                      <a:r>
                        <a:rPr strike="noStrike" u="none" b="0" cap="none" baseline="30000" sz="2800" lang="en-US" i="0">
                          <a:solidFill>
                            <a:schemeClr val="dk1"/>
                          </a:solidFill>
                          <a:latin typeface="Arial"/>
                          <a:ea typeface="Arial"/>
                          <a:cs typeface="Arial"/>
                          <a:sym typeface="Arial"/>
                        </a:rPr>
                        <a:t>st</a:t>
                      </a:r>
                      <a:r>
                        <a:rPr strike="noStrike" u="none" b="0" cap="none" baseline="0" sz="2800" lang="en-US" i="0">
                          <a:solidFill>
                            <a:schemeClr val="dk1"/>
                          </a:solidFill>
                          <a:latin typeface="Arial"/>
                          <a:ea typeface="Arial"/>
                          <a:cs typeface="Arial"/>
                          <a:sym typeface="Arial"/>
                        </a:rPr>
                        <a:t> Number</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7525">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STO 99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;store data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87375">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IN</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;input 2</a:t>
                      </a:r>
                      <a:r>
                        <a:rPr strike="noStrike" u="none" b="0" cap="none" baseline="30000" sz="2800" lang="en-US" i="0">
                          <a:solidFill>
                            <a:schemeClr val="dk1"/>
                          </a:solidFill>
                          <a:latin typeface="Arial"/>
                          <a:ea typeface="Arial"/>
                          <a:cs typeface="Arial"/>
                          <a:sym typeface="Arial"/>
                        </a:rPr>
                        <a:t>nd</a:t>
                      </a:r>
                      <a:r>
                        <a:rPr strike="noStrike" u="none" b="0" cap="none" baseline="0" sz="2800" lang="en-US" i="0">
                          <a:solidFill>
                            <a:schemeClr val="dk1"/>
                          </a:solidFill>
                          <a:latin typeface="Arial"/>
                          <a:ea typeface="Arial"/>
                          <a:cs typeface="Arial"/>
                          <a:sym typeface="Arial"/>
                        </a:rPr>
                        <a:t> Number</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87375">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ADD 99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;add 1</a:t>
                      </a:r>
                      <a:r>
                        <a:rPr strike="noStrike" u="none" b="0" cap="none" baseline="30000" sz="2800" lang="en-US" i="0">
                          <a:solidFill>
                            <a:schemeClr val="dk1"/>
                          </a:solidFill>
                          <a:latin typeface="Arial"/>
                          <a:ea typeface="Arial"/>
                          <a:cs typeface="Arial"/>
                          <a:sym typeface="Arial"/>
                        </a:rPr>
                        <a:t>st</a:t>
                      </a:r>
                      <a:r>
                        <a:rPr strike="noStrike" u="none" b="0" cap="none" baseline="0" sz="2800" lang="en-US" i="0">
                          <a:solidFill>
                            <a:schemeClr val="dk1"/>
                          </a:solidFill>
                          <a:latin typeface="Arial"/>
                          <a:ea typeface="Arial"/>
                          <a:cs typeface="Arial"/>
                          <a:sym typeface="Arial"/>
                        </a:rPr>
                        <a:t> # to 2</a:t>
                      </a:r>
                      <a:r>
                        <a:rPr strike="noStrike" u="none" b="0" cap="none" baseline="30000" sz="2800" lang="en-US" i="0">
                          <a:solidFill>
                            <a:schemeClr val="dk1"/>
                          </a:solidFill>
                          <a:latin typeface="Arial"/>
                          <a:ea typeface="Arial"/>
                          <a:cs typeface="Arial"/>
                          <a:sym typeface="Arial"/>
                        </a:rPr>
                        <a:t>nd</a:t>
                      </a:r>
                      <a:r>
                        <a:rPr strike="noStrike" u="none" b="0" cap="none" baseline="0" sz="2800" lang="en-US" i="0">
                          <a:solidFill>
                            <a:schemeClr val="dk1"/>
                          </a:solidFill>
                          <a:latin typeface="Arial"/>
                          <a:ea typeface="Arial"/>
                          <a:cs typeface="Arial"/>
                          <a:sym typeface="Arial"/>
                        </a:rPr>
                        <a:t> #</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8895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OUT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;output result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87375">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05</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COB</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;stop</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87375">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99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DAT 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;data</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y="0" x="0"/>
          <a:ext cy="0" cx="0"/>
          <a:chOff y="0" x="0"/>
          <a:chExt cy="0" cx="0"/>
        </a:xfrm>
      </p:grpSpPr>
      <p:sp>
        <p:nvSpPr>
          <p:cNvPr id="263" name="Shape 263"/>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64" name="Shape 264"/>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65" name="Shape 26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Program Control</a:t>
            </a:r>
          </a:p>
        </p:txBody>
      </p:sp>
      <p:sp>
        <p:nvSpPr>
          <p:cNvPr id="266" name="Shape 26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Branching (executing an instruction out of sequence)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Changes the address in the counter</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Halt</a:t>
            </a:r>
          </a:p>
        </p:txBody>
      </p:sp>
      <p:graphicFrame>
        <p:nvGraphicFramePr>
          <p:cNvPr id="267" name="Shape 267"/>
          <p:cNvGraphicFramePr/>
          <p:nvPr/>
        </p:nvGraphicFramePr>
        <p:xfrm>
          <a:off y="3048000" x="1066800"/>
          <a:ext cy="3000000" cx="3000000"/>
        </p:xfrm>
        <a:graphic>
          <a:graphicData uri="http://schemas.openxmlformats.org/drawingml/2006/table">
            <a:tbl>
              <a:tblPr>
                <a:noFill/>
                <a:tableStyleId>{2593F353-FBCE-4A2F-8FA1-37C5130F85A4}</a:tableStyleId>
              </a:tblPr>
              <a:tblGrid>
                <a:gridCol w="2438400"/>
                <a:gridCol w="363525"/>
                <a:gridCol w="2143125"/>
                <a:gridCol w="2141525"/>
              </a:tblGrid>
              <a:tr h="51752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R w="12700" cap="flat">
                      <a:solidFill>
                        <a:schemeClr val="lt1"/>
                      </a:solidFill>
                      <a:prstDash val="solid"/>
                      <a:round/>
                      <a:headEnd w="med" len="med" type="none"/>
                      <a:tailEnd w="med" len="med" type="none"/>
                    </a:lnR>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B w="12700" cap="flat">
                      <a:solidFill>
                        <a:schemeClr val="lt1"/>
                      </a:solidFill>
                      <a:prstDash val="solid"/>
                      <a:round/>
                      <a:headEnd w="med" len="med" type="none"/>
                      <a:tailEnd w="med" len="med" type="none"/>
                    </a:lnB>
                  </a:tcPr>
                </a:tc>
                <a:tc gridSpan="2">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Content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hMerge="1"/>
              </a:tr>
              <a:tr h="7016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R w="12700" cap="flat">
                      <a:solidFill>
                        <a:schemeClr val="lt1"/>
                      </a:solidFill>
                      <a:prstDash val="solid"/>
                      <a:round/>
                      <a:headEnd w="med" len="med" type="none"/>
                      <a:tailEnd w="med" len="med" type="none"/>
                    </a:lnR>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Op Code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Operand</a:t>
                      </a:r>
                      <a:br>
                        <a:rPr strike="noStrike" u="none" b="0" cap="none" baseline="0" sz="2000" lang="en-US" i="0">
                          <a:solidFill>
                            <a:srgbClr val="FD1313"/>
                          </a:solidFill>
                          <a:latin typeface="Arial"/>
                          <a:ea typeface="Arial"/>
                          <a:cs typeface="Arial"/>
                          <a:sym typeface="Arial"/>
                        </a:rPr>
                      </a:br>
                      <a:r>
                        <a:rPr strike="noStrike" u="none" b="0" cap="none" baseline="0" sz="2000" lang="en-US" i="0">
                          <a:solidFill>
                            <a:srgbClr val="FD1313"/>
                          </a:solidFill>
                          <a:latin typeface="Arial"/>
                          <a:ea typeface="Arial"/>
                          <a:cs typeface="Arial"/>
                          <a:sym typeface="Arial"/>
                        </a:rPr>
                        <a:t>(address)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7525">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BR</a:t>
                      </a:r>
                      <a:r>
                        <a:rPr strike="noStrike" u="none" b="0" cap="none" baseline="0" sz="2600" lang="en-US" i="0">
                          <a:solidFill>
                            <a:srgbClr val="FD1313"/>
                          </a:solidFill>
                          <a:latin typeface="Arial"/>
                          <a:ea typeface="Arial"/>
                          <a:cs typeface="Arial"/>
                          <a:sym typeface="Arial"/>
                        </a:rPr>
                        <a:t> </a:t>
                      </a:r>
                      <a:r>
                        <a:rPr strike="noStrike" u="none" b="0" cap="none" baseline="0" sz="1800" lang="en-US" i="0">
                          <a:solidFill>
                            <a:srgbClr val="FD1313"/>
                          </a:solidFill>
                          <a:latin typeface="Arial"/>
                          <a:ea typeface="Arial"/>
                          <a:cs typeface="Arial"/>
                          <a:sym typeface="Arial"/>
                        </a:rPr>
                        <a:t>(Jump)</a:t>
                      </a:r>
                    </a:p>
                  </a:txBody>
                  <a:tcPr marR="0" marB="0" marT="0" marL="0">
                    <a:lnR w="12700" cap="flat">
                      <a:solidFill>
                        <a:schemeClr val="lt1"/>
                      </a:solidFill>
                      <a:prstDash val="solid"/>
                      <a:round/>
                      <a:headEnd w="med" len="med" type="none"/>
                      <a:tailEnd w="med" len="med" type="none"/>
                    </a:lnR>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xx</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9100">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BRZ</a:t>
                      </a:r>
                      <a:r>
                        <a:rPr strike="noStrike" u="none" b="0" cap="none" baseline="0" sz="2600" lang="en-US" i="0">
                          <a:solidFill>
                            <a:srgbClr val="FD1313"/>
                          </a:solidFill>
                          <a:latin typeface="Arial"/>
                          <a:ea typeface="Arial"/>
                          <a:cs typeface="Arial"/>
                          <a:sym typeface="Arial"/>
                        </a:rPr>
                        <a:t> </a:t>
                      </a:r>
                      <a:r>
                        <a:rPr strike="noStrike" u="none" b="0" cap="none" baseline="0" sz="1800" lang="en-US" i="0">
                          <a:solidFill>
                            <a:srgbClr val="FD1313"/>
                          </a:solidFill>
                          <a:latin typeface="Arial"/>
                          <a:ea typeface="Arial"/>
                          <a:cs typeface="Arial"/>
                          <a:sym typeface="Arial"/>
                        </a:rPr>
                        <a:t>(Branch on 0)</a:t>
                      </a:r>
                    </a:p>
                  </a:txBody>
                  <a:tcPr marR="0" marB="0" marT="0" marL="0">
                    <a:lnR w="12700" cap="flat">
                      <a:solidFill>
                        <a:schemeClr val="lt1"/>
                      </a:solidFill>
                      <a:prstDash val="solid"/>
                      <a:round/>
                      <a:headEnd w="med" len="med" type="none"/>
                      <a:tailEnd w="med" len="med" type="none"/>
                    </a:lnR>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xx</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7525">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BRP</a:t>
                      </a:r>
                      <a:r>
                        <a:rPr strike="noStrike" u="none" b="0" cap="none" baseline="0" sz="2600" lang="en-US" i="0">
                          <a:solidFill>
                            <a:srgbClr val="FD1313"/>
                          </a:solidFill>
                          <a:latin typeface="Arial"/>
                          <a:ea typeface="Arial"/>
                          <a:cs typeface="Arial"/>
                          <a:sym typeface="Arial"/>
                        </a:rPr>
                        <a:t> </a:t>
                      </a:r>
                      <a:r>
                        <a:rPr strike="noStrike" u="none" b="0" cap="none" baseline="0" sz="1800" lang="en-US" i="0">
                          <a:solidFill>
                            <a:srgbClr val="FD1313"/>
                          </a:solidFill>
                          <a:latin typeface="Arial"/>
                          <a:ea typeface="Arial"/>
                          <a:cs typeface="Arial"/>
                          <a:sym typeface="Arial"/>
                        </a:rPr>
                        <a:t>(Branch on +)</a:t>
                      </a:r>
                    </a:p>
                  </a:txBody>
                  <a:tcPr marR="0" marB="0" marT="0" marL="0">
                    <a:lnR w="12700" cap="flat">
                      <a:solidFill>
                        <a:schemeClr val="lt1"/>
                      </a:solidFill>
                      <a:prstDash val="solid"/>
                      <a:round/>
                      <a:headEnd w="med" len="med" type="none"/>
                      <a:tailEnd w="med" len="med" type="none"/>
                    </a:lnR>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xx</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9100">
                <a:tc>
                  <a:txBody>
                    <a:bodyPr>
                      <a:noAutofit/>
                    </a:bodyPr>
                    <a:lstStyle/>
                    <a:p>
                      <a:pPr algn="l" rtl="0" lvl="0" marR="0" indent="0" marL="0">
                        <a:lnSpc>
                          <a:spcPct val="85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COB</a:t>
                      </a:r>
                      <a:r>
                        <a:rPr strike="noStrike" u="none" b="0" cap="none" baseline="0" sz="2600" lang="en-US" i="0">
                          <a:solidFill>
                            <a:srgbClr val="FD1313"/>
                          </a:solidFill>
                          <a:latin typeface="Arial"/>
                          <a:ea typeface="Arial"/>
                          <a:cs typeface="Arial"/>
                          <a:sym typeface="Arial"/>
                        </a:rPr>
                        <a:t> </a:t>
                      </a:r>
                      <a:r>
                        <a:rPr strike="noStrike" u="none" b="0" cap="none" baseline="0" sz="1800" lang="en-US" i="0">
                          <a:solidFill>
                            <a:srgbClr val="FD1313"/>
                          </a:solidFill>
                          <a:latin typeface="Arial"/>
                          <a:ea typeface="Arial"/>
                          <a:cs typeface="Arial"/>
                          <a:sym typeface="Arial"/>
                        </a:rPr>
                        <a:t>(stop)</a:t>
                      </a:r>
                    </a:p>
                  </a:txBody>
                  <a:tcPr marR="0" marB="0" marT="0" marL="0">
                    <a:lnR w="12700" cap="flat">
                      <a:solidFill>
                        <a:schemeClr val="lt1"/>
                      </a:solidFill>
                      <a:prstDash val="solid"/>
                      <a:round/>
                      <a:headEnd w="med" len="med" type="none"/>
                      <a:tailEnd w="med" len="med" type="none"/>
                    </a:lnR>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(ignore)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y="0" x="0"/>
          <a:ext cy="0" cx="0"/>
          <a:chOff y="0" x="0"/>
          <a:chExt cy="0" cx="0"/>
        </a:xfrm>
      </p:grpSpPr>
      <p:sp>
        <p:nvSpPr>
          <p:cNvPr id="272" name="Shape 27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73" name="Shape 27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74" name="Shape 274"/>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LMC Instruction Set</a:t>
            </a:r>
          </a:p>
        </p:txBody>
      </p:sp>
      <p:graphicFrame>
        <p:nvGraphicFramePr>
          <p:cNvPr id="275" name="Shape 275"/>
          <p:cNvGraphicFramePr/>
          <p:nvPr/>
        </p:nvGraphicFramePr>
        <p:xfrm>
          <a:off y="1600200" x="1600200"/>
          <a:ext cy="3000000" cx="3000000"/>
        </p:xfrm>
        <a:graphic>
          <a:graphicData uri="http://schemas.openxmlformats.org/drawingml/2006/table">
            <a:tbl>
              <a:tblPr>
                <a:noFill/>
                <a:tableStyleId>{C0986E5E-CD6F-4D6A-9BD2-AEDAC689A759}</a:tableStyleId>
              </a:tblPr>
              <a:tblGrid>
                <a:gridCol w="2779700"/>
                <a:gridCol w="914400"/>
                <a:gridCol w="1928800"/>
              </a:tblGrid>
              <a:tr h="401625">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000" lang="en-US" i="0">
                          <a:solidFill>
                            <a:srgbClr val="000080"/>
                          </a:solidFill>
                          <a:latin typeface="Arial"/>
                          <a:ea typeface="Arial"/>
                          <a:cs typeface="Arial"/>
                          <a:sym typeface="Arial"/>
                        </a:rPr>
                        <a:t>Arithmetic</a:t>
                      </a:r>
                    </a:p>
                  </a:txBody>
                  <a:tcPr marR="0" marB="0" marT="0" marL="0"/>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000" lang="en-US" i="0">
                          <a:solidFill>
                            <a:srgbClr val="000080"/>
                          </a:solidFill>
                          <a:latin typeface="Arial"/>
                          <a:ea typeface="Arial"/>
                          <a:cs typeface="Arial"/>
                          <a:sym typeface="Arial"/>
                        </a:rPr>
                        <a:t>1xx</a:t>
                      </a:r>
                    </a:p>
                  </a:txBody>
                  <a:tcPr marR="0" marB="0" marT="0" marL="0"/>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000" lang="en-US" i="0">
                          <a:solidFill>
                            <a:srgbClr val="000080"/>
                          </a:solidFill>
                          <a:latin typeface="Arial"/>
                          <a:ea typeface="Arial"/>
                          <a:cs typeface="Arial"/>
                          <a:sym typeface="Arial"/>
                        </a:rPr>
                        <a:t>ADD</a:t>
                      </a:r>
                    </a:p>
                  </a:txBody>
                  <a:tcPr marR="0" marB="0" marT="0" marL="0"/>
                </a:tc>
              </a:tr>
              <a:tr h="3968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000" lang="en-US" i="0">
                          <a:solidFill>
                            <a:srgbClr val="000080"/>
                          </a:solidFill>
                          <a:latin typeface="Arial"/>
                          <a:ea typeface="Arial"/>
                          <a:cs typeface="Arial"/>
                          <a:sym typeface="Arial"/>
                        </a:rPr>
                        <a:t>2xx</a:t>
                      </a:r>
                    </a:p>
                  </a:txBody>
                  <a:tcPr marR="0" marB="0" marT="0" marL="0"/>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000" lang="en-US" i="0">
                          <a:solidFill>
                            <a:srgbClr val="000080"/>
                          </a:solidFill>
                          <a:latin typeface="Arial"/>
                          <a:ea typeface="Arial"/>
                          <a:cs typeface="Arial"/>
                          <a:sym typeface="Arial"/>
                        </a:rPr>
                        <a:t>SUB</a:t>
                      </a:r>
                    </a:p>
                  </a:txBody>
                  <a:tcPr marR="0" marB="0" marT="0" marL="0"/>
                </a:tc>
              </a:tr>
              <a:tr h="395275">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Data Movement</a:t>
                      </a: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3xx</a:t>
                      </a: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STORE</a:t>
                      </a:r>
                    </a:p>
                  </a:txBody>
                  <a:tcPr marR="0" marB="0" marT="0" marL="0"/>
                </a:tc>
              </a:tr>
              <a:tr h="3968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5xx</a:t>
                      </a: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LOAD</a:t>
                      </a:r>
                    </a:p>
                  </a:txBody>
                  <a:tcPr marR="0" marB="0" marT="0" marL="0"/>
                </a:tc>
              </a:tr>
              <a:tr h="395275">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BR</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6xx</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JUMP</a:t>
                      </a:r>
                    </a:p>
                  </a:txBody>
                  <a:tcPr marR="0" marB="0" marT="0" marL="0"/>
                </a:tc>
              </a:tr>
              <a:tr h="396875">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BRZ</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7xx</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BRANC ON 0</a:t>
                      </a:r>
                    </a:p>
                  </a:txBody>
                  <a:tcPr marR="0" marB="0" marT="0" marL="0"/>
                </a:tc>
              </a:tr>
              <a:tr h="396875">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BRP</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8xx</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BRANCH ON +</a:t>
                      </a:r>
                    </a:p>
                  </a:txBody>
                  <a:tcPr marR="0" marB="0" marT="0" marL="0"/>
                </a:tc>
              </a:tr>
              <a:tr h="395275">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Input/Output</a:t>
                      </a: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901</a:t>
                      </a: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INPUT</a:t>
                      </a:r>
                    </a:p>
                  </a:txBody>
                  <a:tcPr marR="0" marB="0" marT="0" marL="0"/>
                </a:tc>
              </a:tr>
              <a:tr h="481000">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902</a:t>
                      </a: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000" lang="en-US" i="0">
                          <a:solidFill>
                            <a:srgbClr val="FD1313"/>
                          </a:solidFill>
                          <a:latin typeface="Arial"/>
                          <a:ea typeface="Arial"/>
                          <a:cs typeface="Arial"/>
                          <a:sym typeface="Arial"/>
                        </a:rPr>
                        <a:t>OUTPUT</a:t>
                      </a:r>
                    </a:p>
                  </a:txBody>
                  <a:tcPr marR="0" marB="0" marT="0" marL="0"/>
                </a:tc>
              </a:tr>
              <a:tr h="762000">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Machine Control</a:t>
                      </a:r>
                      <a:br>
                        <a:rPr strike="noStrike" u="none" b="0" cap="none" baseline="0" sz="2000" lang="en-US" i="0">
                          <a:solidFill>
                            <a:srgbClr val="555FFF"/>
                          </a:solidFill>
                          <a:latin typeface="Arial"/>
                          <a:ea typeface="Arial"/>
                          <a:cs typeface="Arial"/>
                          <a:sym typeface="Arial"/>
                        </a:rPr>
                      </a:br>
                      <a:r>
                        <a:rPr strike="noStrike" u="none" b="0" cap="none" baseline="0" sz="2000" lang="en-US" i="0">
                          <a:solidFill>
                            <a:srgbClr val="555FFF"/>
                          </a:solidFill>
                          <a:latin typeface="Arial"/>
                          <a:ea typeface="Arial"/>
                          <a:cs typeface="Arial"/>
                          <a:sym typeface="Arial"/>
                        </a:rPr>
                        <a:t>(coffee break)</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000</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HALT</a:t>
                      </a:r>
                    </a:p>
                    <a:p>
                      <a:pPr algn="l" rtl="0" lvl="0" marR="0" indent="0" marL="0">
                        <a:lnSpc>
                          <a:spcPct val="100000"/>
                        </a:lnSpc>
                        <a:spcBef>
                          <a:spcPts val="400"/>
                        </a:spcBef>
                        <a:spcAft>
                          <a:spcPts val="0"/>
                        </a:spcAft>
                        <a:buClr>
                          <a:srgbClr val="555FFF"/>
                        </a:buClr>
                        <a:buSzPct val="25000"/>
                        <a:buFont typeface="Arial"/>
                        <a:buNone/>
                      </a:pPr>
                      <a:r>
                        <a:rPr strike="noStrike" u="none" b="0" cap="none" baseline="0" sz="2000" lang="en-US" i="0">
                          <a:solidFill>
                            <a:srgbClr val="555FFF"/>
                          </a:solidFill>
                          <a:latin typeface="Arial"/>
                          <a:ea typeface="Arial"/>
                          <a:cs typeface="Arial"/>
                          <a:sym typeface="Arial"/>
                        </a:rPr>
                        <a:t>COB</a:t>
                      </a:r>
                    </a:p>
                  </a:txBody>
                  <a:tcPr marR="0" marB="0" marT="0" marL="0"/>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07" name="Shape 10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08" name="Shape 10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The Little Man Computer</a:t>
            </a:r>
          </a:p>
        </p:txBody>
      </p:sp>
      <p:pic>
        <p:nvPicPr>
          <p:cNvPr id="109" name="Shape 109"/>
          <p:cNvPicPr preferRelativeResize="0"/>
          <p:nvPr/>
        </p:nvPicPr>
        <p:blipFill rotWithShape="1">
          <a:blip r:embed="rId3">
            <a:alphaModFix/>
          </a:blip>
          <a:srcRect t="0" b="0" r="0" l="0"/>
          <a:stretch/>
        </p:blipFill>
        <p:spPr>
          <a:xfrm>
            <a:off y="1524000" x="1066800"/>
            <a:ext cy="4638674" cx="7086600"/>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y="0" x="0"/>
          <a:ext cy="0" cx="0"/>
          <a:chOff y="0" x="0"/>
          <a:chExt cy="0" cx="0"/>
        </a:xfrm>
      </p:grpSpPr>
      <p:sp>
        <p:nvSpPr>
          <p:cNvPr id="280" name="Shape 28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81" name="Shape 28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82" name="Shape 28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200" lang="en-US" i="0">
                <a:solidFill>
                  <a:srgbClr val="000080"/>
                </a:solidFill>
                <a:latin typeface="Arial"/>
                <a:ea typeface="Arial"/>
                <a:cs typeface="Arial"/>
                <a:sym typeface="Arial"/>
              </a:rPr>
              <a:t>Find Positive Difference of 2 Numbers</a:t>
            </a:r>
          </a:p>
        </p:txBody>
      </p:sp>
      <p:graphicFrame>
        <p:nvGraphicFramePr>
          <p:cNvPr id="283" name="Shape 283"/>
          <p:cNvGraphicFramePr/>
          <p:nvPr/>
        </p:nvGraphicFramePr>
        <p:xfrm>
          <a:off y="1524000" x="914400"/>
          <a:ext cy="3000000" cx="3000000"/>
        </p:xfrm>
        <a:graphic>
          <a:graphicData uri="http://schemas.openxmlformats.org/drawingml/2006/table">
            <a:tbl>
              <a:tblPr>
                <a:noFill/>
                <a:tableStyleId>{1FBB2E6C-9DC8-473E-B234-56AE1C02DDE7}</a:tableStyleId>
              </a:tblPr>
              <a:tblGrid>
                <a:gridCol w="685800"/>
                <a:gridCol w="1219200"/>
                <a:gridCol w="990600"/>
                <a:gridCol w="4876800"/>
              </a:tblGrid>
              <a:tr h="3968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IN</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901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52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STO 10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310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68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02</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IN</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901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52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03</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STO 11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311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68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04</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SUB 10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210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68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05</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BRP 08</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808</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;test</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52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06</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LDA 10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510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;if negative, reverse order</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68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07</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SUB 11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211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52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08</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OUT</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902</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;print result and</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68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09</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COB</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;stop</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68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DAT 00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;used for data</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r h="395275">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11</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DAT 00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000</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;used for data</a:t>
                      </a:r>
                    </a:p>
                  </a:txBody>
                  <a:tcPr marR="0" marB="0" marT="0" marL="0">
                    <a:lnL w="9525" cap="flat">
                      <a:solidFill>
                        <a:srgbClr val="8C8CE2"/>
                      </a:solidFill>
                      <a:prstDash val="solid"/>
                      <a:round/>
                      <a:headEnd w="med" len="med" type="none"/>
                      <a:tailEnd w="med" len="med" type="none"/>
                    </a:lnL>
                    <a:lnR w="9525" cap="flat">
                      <a:solidFill>
                        <a:srgbClr val="8C8CE2"/>
                      </a:solidFill>
                      <a:prstDash val="solid"/>
                      <a:round/>
                      <a:headEnd w="med" len="med" type="none"/>
                      <a:tailEnd w="med" len="med" type="none"/>
                    </a:lnR>
                    <a:lnT w="9525" cap="flat">
                      <a:solidFill>
                        <a:srgbClr val="8C8CE2"/>
                      </a:solidFill>
                      <a:prstDash val="solid"/>
                      <a:round/>
                      <a:headEnd w="med" len="med" type="none"/>
                      <a:tailEnd w="med" len="med" type="none"/>
                    </a:lnT>
                    <a:lnB w="9525" cap="flat">
                      <a:solidFill>
                        <a:srgbClr val="8C8CE2"/>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y="0" x="0"/>
          <a:ext cy="0" cx="0"/>
          <a:chOff y="0" x="0"/>
          <a:chExt cy="0" cx="0"/>
        </a:xfrm>
      </p:grpSpPr>
      <p:sp>
        <p:nvSpPr>
          <p:cNvPr id="288" name="Shape 28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89" name="Shape 28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90" name="Shape 29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Instruction Cycle</a:t>
            </a:r>
          </a:p>
        </p:txBody>
      </p:sp>
      <p:sp>
        <p:nvSpPr>
          <p:cNvPr id="291" name="Shape 291"/>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1">
                <a:solidFill>
                  <a:srgbClr val="000080"/>
                </a:solidFill>
                <a:latin typeface="Arial"/>
                <a:ea typeface="Arial"/>
                <a:cs typeface="Arial"/>
                <a:sym typeface="Arial"/>
              </a:rPr>
              <a:t>Fetch</a:t>
            </a:r>
            <a:r>
              <a:rPr strike="noStrike" u="none" b="0" cap="none" baseline="0" sz="3200" lang="en-US" i="0">
                <a:solidFill>
                  <a:schemeClr val="dk1"/>
                </a:solidFill>
                <a:latin typeface="Arial"/>
                <a:ea typeface="Arial"/>
                <a:cs typeface="Arial"/>
                <a:sym typeface="Arial"/>
              </a:rPr>
              <a:t>: Little Man finds out what instruction he is to execute</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1">
                <a:solidFill>
                  <a:srgbClr val="000080"/>
                </a:solidFill>
                <a:latin typeface="Arial"/>
                <a:ea typeface="Arial"/>
                <a:cs typeface="Arial"/>
                <a:sym typeface="Arial"/>
              </a:rPr>
              <a:t>Execute</a:t>
            </a:r>
            <a:r>
              <a:rPr strike="noStrike" u="none" b="0" cap="none" baseline="0" sz="3200" lang="en-US" i="0">
                <a:solidFill>
                  <a:schemeClr val="dk1"/>
                </a:solidFill>
                <a:latin typeface="Arial"/>
                <a:ea typeface="Arial"/>
                <a:cs typeface="Arial"/>
                <a:sym typeface="Arial"/>
              </a:rPr>
              <a:t>:  Little Man performs the work.</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y="0" x="0"/>
          <a:ext cy="0" cx="0"/>
          <a:chOff y="0" x="0"/>
          <a:chExt cy="0" cx="0"/>
        </a:xfrm>
      </p:grpSpPr>
      <p:sp>
        <p:nvSpPr>
          <p:cNvPr id="296" name="Shape 29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97" name="Shape 29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298" name="Shape 29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Fetch Portion of</a:t>
            </a:r>
            <a:br>
              <a:rPr strike="noStrike" u="none" b="1" cap="none" baseline="0" sz="4000" lang="en-US" i="0">
                <a:solidFill>
                  <a:srgbClr val="000080"/>
                </a:solidFill>
                <a:latin typeface="Arial"/>
                <a:ea typeface="Arial"/>
                <a:cs typeface="Arial"/>
                <a:sym typeface="Arial"/>
              </a:rPr>
            </a:br>
            <a:r>
              <a:rPr strike="noStrike" u="none" b="1" cap="none" baseline="0" sz="4000" lang="en-US" i="0">
                <a:solidFill>
                  <a:srgbClr val="000080"/>
                </a:solidFill>
                <a:latin typeface="Arial"/>
                <a:ea typeface="Arial"/>
                <a:cs typeface="Arial"/>
                <a:sym typeface="Arial"/>
              </a:rPr>
              <a:t>Fetch and Execute Cycle</a:t>
            </a:r>
          </a:p>
        </p:txBody>
      </p:sp>
      <p:sp>
        <p:nvSpPr>
          <p:cNvPr id="299" name="Shape 299"/>
          <p:cNvSpPr txBox="1"/>
          <p:nvPr/>
        </p:nvSpPr>
        <p:spPr>
          <a:xfrm>
            <a:off y="2133600" x="4800600"/>
            <a:ext cy="1187449" cx="3276600"/>
          </a:xfrm>
          <a:prstGeom prst="rect">
            <a:avLst/>
          </a:prstGeom>
          <a:solidFill>
            <a:srgbClr val="FFFFFF"/>
          </a:solidFill>
          <a:ln>
            <a:noFill/>
          </a:ln>
        </p:spPr>
        <p:txBody>
          <a:bodyPr bIns="45700" rIns="91425" lIns="91425" tIns="45700" anchor="t" anchorCtr="0">
            <a:noAutofit/>
          </a:bodyPr>
          <a:lstStyle/>
          <a:p>
            <a:pPr algn="l" rtl="0" lvl="0" marR="0" indent="-339725" marL="339725">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1.</a:t>
            </a:r>
            <a:r>
              <a:rPr strike="noStrike" u="none" b="0" cap="none" baseline="0" sz="2400" lang="en-US" i="0">
                <a:solidFill>
                  <a:schemeClr val="dk2"/>
                </a:solidFill>
                <a:latin typeface="Tahoma"/>
                <a:ea typeface="Tahoma"/>
                <a:cs typeface="Tahoma"/>
                <a:sym typeface="Tahoma"/>
              </a:rPr>
              <a:t> Little Man reads the address from the location counter</a:t>
            </a:r>
          </a:p>
        </p:txBody>
      </p:sp>
      <p:sp>
        <p:nvSpPr>
          <p:cNvPr id="300" name="Shape 300"/>
          <p:cNvSpPr txBox="1"/>
          <p:nvPr/>
        </p:nvSpPr>
        <p:spPr>
          <a:xfrm>
            <a:off y="4191000" x="4876800"/>
            <a:ext cy="1552575" cx="3276600"/>
          </a:xfrm>
          <a:prstGeom prst="rect">
            <a:avLst/>
          </a:prstGeom>
          <a:solidFill>
            <a:srgbClr val="FFFFFF"/>
          </a:solidFill>
          <a:ln>
            <a:noFill/>
          </a:ln>
        </p:spPr>
        <p:txBody>
          <a:bodyPr bIns="45700" rIns="91425" lIns="91425" tIns="45700" anchor="t" anchorCtr="0">
            <a:noAutofit/>
          </a:bodyPr>
          <a:lstStyle/>
          <a:p>
            <a:pPr algn="l" rtl="0" lvl="0" marR="0" indent="-339725" marL="339725">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2.</a:t>
            </a:r>
            <a:r>
              <a:rPr strike="noStrike" u="none" b="0" cap="none" baseline="0" sz="2400" lang="en-US" i="0">
                <a:solidFill>
                  <a:schemeClr val="dk2"/>
                </a:solidFill>
                <a:latin typeface="Tahoma"/>
                <a:ea typeface="Tahoma"/>
                <a:cs typeface="Tahoma"/>
                <a:sym typeface="Tahoma"/>
              </a:rPr>
              <a:t> He walks over to the mailbox that corresponds to the  location counter</a:t>
            </a:r>
          </a:p>
        </p:txBody>
      </p:sp>
      <p:pic>
        <p:nvPicPr>
          <p:cNvPr id="301" name="Shape 301"/>
          <p:cNvPicPr preferRelativeResize="0"/>
          <p:nvPr/>
        </p:nvPicPr>
        <p:blipFill rotWithShape="1">
          <a:blip r:embed="rId3">
            <a:alphaModFix/>
          </a:blip>
          <a:srcRect t="0" b="32654" r="44540" l="0"/>
          <a:stretch/>
        </p:blipFill>
        <p:spPr>
          <a:xfrm>
            <a:off y="1524000" x="1295400"/>
            <a:ext cy="4724400" cx="3276600"/>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y="0" x="0"/>
          <a:ext cy="0" cx="0"/>
          <a:chOff y="0" x="0"/>
          <a:chExt cy="0" cx="0"/>
        </a:xfrm>
      </p:grpSpPr>
      <p:sp>
        <p:nvSpPr>
          <p:cNvPr id="306" name="Shape 30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07" name="Shape 30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308" name="Shape 30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Fetch, </a:t>
            </a:r>
            <a:r>
              <a:rPr strike="noStrike" u="none" b="1" cap="none" baseline="0" sz="2800" lang="en-US" i="0">
                <a:solidFill>
                  <a:srgbClr val="000080"/>
                </a:solidFill>
                <a:latin typeface="Arial"/>
                <a:ea typeface="Arial"/>
                <a:cs typeface="Arial"/>
                <a:sym typeface="Arial"/>
              </a:rPr>
              <a:t>cont.</a:t>
            </a:r>
          </a:p>
        </p:txBody>
      </p:sp>
      <p:sp>
        <p:nvSpPr>
          <p:cNvPr id="309" name="Shape 309"/>
          <p:cNvSpPr txBox="1"/>
          <p:nvPr/>
        </p:nvSpPr>
        <p:spPr>
          <a:xfrm>
            <a:off y="1981200" x="5029200"/>
            <a:ext cy="2830511" cx="3276600"/>
          </a:xfrm>
          <a:prstGeom prst="rect">
            <a:avLst/>
          </a:prstGeom>
          <a:solidFill>
            <a:srgbClr val="FFFFFF"/>
          </a:solidFill>
          <a:ln>
            <a:noFill/>
          </a:ln>
        </p:spPr>
        <p:txBody>
          <a:bodyPr bIns="45700" rIns="91425" lIns="91425" tIns="45700" anchor="t" anchorCtr="0">
            <a:noAutofit/>
          </a:bodyPr>
          <a:lstStyle/>
          <a:p>
            <a:pPr algn="l" rtl="0" lvl="0" marR="0" indent="-339725" marL="339725">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3.</a:t>
            </a:r>
            <a:r>
              <a:rPr strike="noStrike" u="none" b="0" cap="none" baseline="0" sz="2400" lang="en-US" i="0">
                <a:solidFill>
                  <a:schemeClr val="dk2"/>
                </a:solidFill>
                <a:latin typeface="Tahoma"/>
                <a:ea typeface="Tahoma"/>
                <a:cs typeface="Tahoma"/>
                <a:sym typeface="Tahoma"/>
              </a:rPr>
              <a:t> And reads the number on the slip of paper (he puts the slip back in case he needs to read it again later)</a:t>
            </a:r>
          </a:p>
          <a:p>
            <a:pPr algn="l" rtl="0" lvl="0" marR="0" indent="0" marL="0">
              <a:lnSpc>
                <a:spcPct val="100000"/>
              </a:lnSpc>
              <a:spcBef>
                <a:spcPts val="0"/>
              </a:spcBef>
              <a:spcAft>
                <a:spcPts val="0"/>
              </a:spcAft>
              <a:buNone/>
            </a:pPr>
            <a:r>
              <a:t/>
            </a:r>
            <a:endParaRPr strike="noStrike" u="none" b="0" cap="none" baseline="0" sz="2400" i="0">
              <a:solidFill>
                <a:schemeClr val="dk2"/>
              </a:solidFill>
              <a:latin typeface="Tahoma"/>
              <a:ea typeface="Tahoma"/>
              <a:cs typeface="Tahoma"/>
              <a:sym typeface="Tahoma"/>
            </a:endParaRPr>
          </a:p>
        </p:txBody>
      </p:sp>
      <p:pic>
        <p:nvPicPr>
          <p:cNvPr id="310" name="Shape 310"/>
          <p:cNvPicPr preferRelativeResize="0"/>
          <p:nvPr/>
        </p:nvPicPr>
        <p:blipFill rotWithShape="1">
          <a:blip r:embed="rId3">
            <a:alphaModFix/>
          </a:blip>
          <a:srcRect t="0" b="0" r="0" l="0"/>
          <a:stretch/>
        </p:blipFill>
        <p:spPr>
          <a:xfrm>
            <a:off y="1795461" x="1066800"/>
            <a:ext cy="2678112" cx="388620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4" name="Shape 314"/>
        <p:cNvGrpSpPr/>
        <p:nvPr/>
      </p:nvGrpSpPr>
      <p:grpSpPr>
        <a:xfrm>
          <a:off y="0" x="0"/>
          <a:ext cy="0" cx="0"/>
          <a:chOff y="0" x="0"/>
          <a:chExt cy="0" cx="0"/>
        </a:xfrm>
      </p:grpSpPr>
      <p:sp>
        <p:nvSpPr>
          <p:cNvPr id="315" name="Shape 315"/>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16" name="Shape 316"/>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pic>
        <p:nvPicPr>
          <p:cNvPr id="317" name="Shape 317"/>
          <p:cNvPicPr preferRelativeResize="0"/>
          <p:nvPr/>
        </p:nvPicPr>
        <p:blipFill rotWithShape="1">
          <a:blip r:embed="rId3">
            <a:alphaModFix/>
          </a:blip>
          <a:srcRect t="22322" b="43782" r="0" l="54087"/>
          <a:stretch/>
        </p:blipFill>
        <p:spPr>
          <a:xfrm>
            <a:off y="3581400" x="4953000"/>
            <a:ext cy="2652712" cx="3657600"/>
          </a:xfrm>
          <a:prstGeom prst="rect">
            <a:avLst/>
          </a:prstGeom>
          <a:noFill/>
          <a:ln>
            <a:noFill/>
          </a:ln>
        </p:spPr>
      </p:pic>
      <p:sp>
        <p:nvSpPr>
          <p:cNvPr id="318" name="Shape 31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Execute Portion</a:t>
            </a:r>
          </a:p>
        </p:txBody>
      </p:sp>
      <p:pic>
        <p:nvPicPr>
          <p:cNvPr id="319" name="Shape 319"/>
          <p:cNvPicPr preferRelativeResize="0"/>
          <p:nvPr/>
        </p:nvPicPr>
        <p:blipFill rotWithShape="1">
          <a:blip r:embed="rId3">
            <a:alphaModFix/>
          </a:blip>
          <a:srcRect t="0" b="68011" r="53884" l="0"/>
          <a:stretch/>
        </p:blipFill>
        <p:spPr>
          <a:xfrm>
            <a:off y="1563687" x="914400"/>
            <a:ext cy="2398712" cx="3657600"/>
          </a:xfrm>
          <a:prstGeom prst="rect">
            <a:avLst/>
          </a:prstGeom>
          <a:noFill/>
          <a:ln>
            <a:noFill/>
          </a:ln>
        </p:spPr>
      </p:pic>
      <p:sp>
        <p:nvSpPr>
          <p:cNvPr id="320" name="Shape 320"/>
          <p:cNvSpPr txBox="1"/>
          <p:nvPr/>
        </p:nvSpPr>
        <p:spPr>
          <a:xfrm>
            <a:off y="2438400" x="4191000"/>
            <a:ext cy="457200" cx="2971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21" name="Shape 321"/>
          <p:cNvSpPr txBox="1"/>
          <p:nvPr/>
        </p:nvSpPr>
        <p:spPr>
          <a:xfrm>
            <a:off y="1828800" x="4495800"/>
            <a:ext cy="1371599" cx="3581399"/>
          </a:xfrm>
          <a:prstGeom prst="rect">
            <a:avLst/>
          </a:prstGeom>
          <a:solidFill>
            <a:srgbClr val="FFFFFF"/>
          </a:solidFill>
          <a:ln>
            <a:noFill/>
          </a:ln>
        </p:spPr>
        <p:txBody>
          <a:bodyPr bIns="45700" rIns="91425" lIns="91425" tIns="45700" anchor="t" anchorCtr="0">
            <a:noAutofit/>
          </a:bodyPr>
          <a:lstStyle/>
          <a:p>
            <a:pPr algn="l" rtl="0" lvl="0" marR="0" indent="-339725" marL="339725">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1.</a:t>
            </a:r>
            <a:r>
              <a:rPr strike="noStrike" u="none" b="0" cap="none" baseline="0" sz="2400" lang="en-US" i="0">
                <a:solidFill>
                  <a:schemeClr val="dk2"/>
                </a:solidFill>
                <a:latin typeface="Tahoma"/>
                <a:ea typeface="Tahoma"/>
                <a:cs typeface="Tahoma"/>
                <a:sym typeface="Tahoma"/>
              </a:rPr>
              <a:t> </a:t>
            </a:r>
            <a:r>
              <a:rPr strike="noStrike" u="none" b="0" cap="none" baseline="0" sz="2000" lang="en-US" i="0">
                <a:solidFill>
                  <a:schemeClr val="dk2"/>
                </a:solidFill>
                <a:latin typeface="Tahoma"/>
                <a:ea typeface="Tahoma"/>
                <a:cs typeface="Tahoma"/>
                <a:sym typeface="Tahoma"/>
              </a:rPr>
              <a:t>The Little Man goes to the mailbox address specified in the instruction he just fetched.</a:t>
            </a:r>
          </a:p>
        </p:txBody>
      </p:sp>
      <p:sp>
        <p:nvSpPr>
          <p:cNvPr id="322" name="Shape 322"/>
          <p:cNvSpPr txBox="1"/>
          <p:nvPr/>
        </p:nvSpPr>
        <p:spPr>
          <a:xfrm>
            <a:off y="4343400" x="1219200"/>
            <a:ext cy="1371599" cx="3733800"/>
          </a:xfrm>
          <a:prstGeom prst="rect">
            <a:avLst/>
          </a:prstGeom>
          <a:solidFill>
            <a:srgbClr val="FFFFFF"/>
          </a:solidFill>
          <a:ln>
            <a:noFill/>
          </a:ln>
        </p:spPr>
        <p:txBody>
          <a:bodyPr bIns="45700" rIns="91425" lIns="91425" tIns="45700" anchor="t" anchorCtr="0">
            <a:noAutofit/>
          </a:bodyPr>
          <a:lstStyle/>
          <a:p>
            <a:pPr algn="l" rtl="0" lvl="0" marR="0" indent="-339725" marL="339725">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2.</a:t>
            </a:r>
            <a:r>
              <a:rPr strike="noStrike" u="none" b="0" cap="none" baseline="0" sz="2400" lang="en-US" i="0">
                <a:solidFill>
                  <a:schemeClr val="dk2"/>
                </a:solidFill>
                <a:latin typeface="Tahoma"/>
                <a:ea typeface="Tahoma"/>
                <a:cs typeface="Tahoma"/>
                <a:sym typeface="Tahoma"/>
              </a:rPr>
              <a:t> </a:t>
            </a:r>
            <a:r>
              <a:rPr strike="noStrike" u="none" b="0" cap="none" baseline="0" sz="2000" lang="en-US" i="0">
                <a:solidFill>
                  <a:schemeClr val="dk2"/>
                </a:solidFill>
                <a:latin typeface="Tahoma"/>
                <a:ea typeface="Tahoma"/>
                <a:cs typeface="Tahoma"/>
                <a:sym typeface="Tahoma"/>
              </a:rPr>
              <a:t>He reads the number in that mailbox (he remembers to replace it in case he needs it later).</a:t>
            </a:r>
          </a:p>
        </p:txBody>
      </p:sp>
      <p:sp>
        <p:nvSpPr>
          <p:cNvPr id="323" name="Shape 323"/>
          <p:cNvSpPr txBox="1"/>
          <p:nvPr/>
        </p:nvSpPr>
        <p:spPr>
          <a:xfrm>
            <a:off y="4267200" x="5029200"/>
            <a:ext cy="609599" cx="228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24" name="Shape 324"/>
          <p:cNvSpPr txBox="1"/>
          <p:nvPr/>
        </p:nvSpPr>
        <p:spPr>
          <a:xfrm>
            <a:off y="4191000" x="4876800"/>
            <a:ext cy="762000" cx="304799"/>
          </a:xfrm>
          <a:prstGeom prst="rect">
            <a:avLst/>
          </a:prstGeom>
          <a:solidFill>
            <a:schemeClr val="l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y="0" x="0"/>
          <a:ext cy="0" cx="0"/>
          <a:chOff y="0" x="0"/>
          <a:chExt cy="0" cx="0"/>
        </a:xfrm>
      </p:grpSpPr>
      <p:sp>
        <p:nvSpPr>
          <p:cNvPr id="330" name="Shape 33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31" name="Shape 33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332" name="Shape 33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Execute, cont. </a:t>
            </a:r>
          </a:p>
        </p:txBody>
      </p:sp>
      <p:pic>
        <p:nvPicPr>
          <p:cNvPr id="333" name="Shape 333"/>
          <p:cNvPicPr preferRelativeResize="0"/>
          <p:nvPr/>
        </p:nvPicPr>
        <p:blipFill rotWithShape="1">
          <a:blip r:embed="rId3">
            <a:alphaModFix/>
          </a:blip>
          <a:srcRect t="43774" b="19186" r="54680" l="0"/>
          <a:stretch/>
        </p:blipFill>
        <p:spPr>
          <a:xfrm>
            <a:off y="1524000" x="914400"/>
            <a:ext cy="2798762" cx="3886200"/>
          </a:xfrm>
          <a:prstGeom prst="rect">
            <a:avLst/>
          </a:prstGeom>
          <a:noFill/>
          <a:ln>
            <a:noFill/>
          </a:ln>
        </p:spPr>
      </p:pic>
      <p:sp>
        <p:nvSpPr>
          <p:cNvPr id="334" name="Shape 334"/>
          <p:cNvSpPr txBox="1"/>
          <p:nvPr/>
        </p:nvSpPr>
        <p:spPr>
          <a:xfrm>
            <a:off y="2133600" x="4953000"/>
            <a:ext cy="1066799" cx="3581399"/>
          </a:xfrm>
          <a:prstGeom prst="rect">
            <a:avLst/>
          </a:prstGeom>
          <a:solidFill>
            <a:srgbClr val="FFFFFF"/>
          </a:solid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3.</a:t>
            </a:r>
            <a:r>
              <a:rPr strike="noStrike" u="none" b="0" cap="none" baseline="0" sz="2400" lang="en-US" i="0">
                <a:solidFill>
                  <a:schemeClr val="dk2"/>
                </a:solidFill>
                <a:latin typeface="Tahoma"/>
                <a:ea typeface="Tahoma"/>
                <a:cs typeface="Tahoma"/>
                <a:sym typeface="Tahoma"/>
              </a:rPr>
              <a:t> </a:t>
            </a:r>
            <a:r>
              <a:rPr strike="noStrike" u="none" b="0" cap="none" baseline="0" sz="2000" lang="en-US" i="0">
                <a:solidFill>
                  <a:schemeClr val="dk2"/>
                </a:solidFill>
                <a:latin typeface="Tahoma"/>
                <a:ea typeface="Tahoma"/>
                <a:cs typeface="Tahoma"/>
                <a:sym typeface="Tahoma"/>
              </a:rPr>
              <a:t>He walks over to the calculator and punches the number in.</a:t>
            </a:r>
          </a:p>
        </p:txBody>
      </p:sp>
      <p:sp>
        <p:nvSpPr>
          <p:cNvPr id="335" name="Shape 335"/>
          <p:cNvSpPr txBox="1"/>
          <p:nvPr/>
        </p:nvSpPr>
        <p:spPr>
          <a:xfrm>
            <a:off y="4648200" x="838200"/>
            <a:ext cy="1371599" cx="3809999"/>
          </a:xfrm>
          <a:prstGeom prst="rect">
            <a:avLst/>
          </a:prstGeom>
          <a:solidFill>
            <a:srgbClr val="FFFFFF"/>
          </a:solid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4.</a:t>
            </a:r>
            <a:r>
              <a:rPr strike="noStrike" u="none" b="0" cap="none" baseline="0" sz="2400" lang="en-US" i="0">
                <a:solidFill>
                  <a:schemeClr val="dk2"/>
                </a:solidFill>
                <a:latin typeface="Tahoma"/>
                <a:ea typeface="Tahoma"/>
                <a:cs typeface="Tahoma"/>
                <a:sym typeface="Tahoma"/>
              </a:rPr>
              <a:t> </a:t>
            </a:r>
            <a:r>
              <a:rPr strike="noStrike" u="none" b="0" cap="none" baseline="0" sz="2000" lang="en-US" i="0">
                <a:solidFill>
                  <a:schemeClr val="dk2"/>
                </a:solidFill>
                <a:latin typeface="Tahoma"/>
                <a:ea typeface="Tahoma"/>
                <a:cs typeface="Tahoma"/>
                <a:sym typeface="Tahoma"/>
              </a:rPr>
              <a:t>He walks over to the location counter and clicks it, which gets him ready to fetch the next instruction.</a:t>
            </a:r>
          </a:p>
        </p:txBody>
      </p:sp>
      <p:sp>
        <p:nvSpPr>
          <p:cNvPr id="336" name="Shape 336"/>
          <p:cNvSpPr txBox="1"/>
          <p:nvPr/>
        </p:nvSpPr>
        <p:spPr>
          <a:xfrm>
            <a:off y="4953000" x="4724400"/>
            <a:ext cy="184149" cx="381000"/>
          </a:xfrm>
          <a:prstGeom prst="rect">
            <a:avLst/>
          </a:prstGeom>
          <a:solidFill>
            <a:schemeClr val="lt1"/>
          </a:solid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600" lang="en-US" i="0">
                <a:solidFill>
                  <a:schemeClr val="dk1"/>
                </a:solidFill>
                <a:latin typeface="Arial"/>
                <a:ea typeface="Arial"/>
                <a:cs typeface="Arial"/>
                <a:sym typeface="Arial"/>
              </a:rPr>
              <a:t>   </a:t>
            </a:r>
          </a:p>
        </p:txBody>
      </p:sp>
      <p:pic>
        <p:nvPicPr>
          <p:cNvPr id="337" name="Shape 337"/>
          <p:cNvPicPr preferRelativeResize="0"/>
          <p:nvPr/>
        </p:nvPicPr>
        <p:blipFill rotWithShape="1">
          <a:blip r:embed="rId3">
            <a:alphaModFix/>
          </a:blip>
          <a:srcRect t="65916" b="0" r="0" l="53999"/>
          <a:stretch/>
        </p:blipFill>
        <p:spPr>
          <a:xfrm>
            <a:off y="3630612" x="4800600"/>
            <a:ext cy="2578099" cx="3962399"/>
          </a:xfrm>
          <a:prstGeom prst="rect">
            <a:avLst/>
          </a:prstGeom>
          <a:noFill/>
          <a:ln>
            <a:noFill/>
          </a:ln>
        </p:spPr>
      </p:pic>
      <p:sp>
        <p:nvSpPr>
          <p:cNvPr id="338" name="Shape 338"/>
          <p:cNvSpPr txBox="1"/>
          <p:nvPr/>
        </p:nvSpPr>
        <p:spPr>
          <a:xfrm>
            <a:off y="5181600" x="4953000"/>
            <a:ext cy="228600" cx="381000"/>
          </a:xfrm>
          <a:prstGeom prst="rect">
            <a:avLst/>
          </a:prstGeom>
          <a:solidFill>
            <a:schemeClr val="l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2" name="Shape 342"/>
        <p:cNvGrpSpPr/>
        <p:nvPr/>
      </p:nvGrpSpPr>
      <p:grpSpPr>
        <a:xfrm>
          <a:off y="0" x="0"/>
          <a:ext cy="0" cx="0"/>
          <a:chOff y="0" x="0"/>
          <a:chExt cy="0" cx="0"/>
        </a:xfrm>
      </p:grpSpPr>
      <p:sp>
        <p:nvSpPr>
          <p:cNvPr id="343" name="Shape 343"/>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44" name="Shape 344"/>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345" name="Shape 34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von Neumann Architecture</a:t>
            </a:r>
            <a:r>
              <a:rPr strike="noStrike" u="none" b="1" cap="none" baseline="0" sz="4400" lang="en-US" i="0">
                <a:solidFill>
                  <a:srgbClr val="000080"/>
                </a:solidFill>
                <a:latin typeface="Arial"/>
                <a:ea typeface="Arial"/>
                <a:cs typeface="Arial"/>
                <a:sym typeface="Arial"/>
              </a:rPr>
              <a:t> </a:t>
            </a:r>
            <a:r>
              <a:rPr strike="noStrike" u="none" b="1" cap="none" baseline="0" sz="2800" lang="en-US" i="0">
                <a:solidFill>
                  <a:srgbClr val="000080"/>
                </a:solidFill>
                <a:latin typeface="Arial"/>
                <a:ea typeface="Arial"/>
                <a:cs typeface="Arial"/>
                <a:sym typeface="Arial"/>
              </a:rPr>
              <a:t>(1945)</a:t>
            </a:r>
          </a:p>
        </p:txBody>
      </p:sp>
      <p:sp>
        <p:nvSpPr>
          <p:cNvPr id="346" name="Shape 34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100000"/>
              <a:buFont typeface="Arial"/>
              <a:buChar char="▪"/>
            </a:pPr>
            <a:r>
              <a:rPr strike="noStrike" u="none" b="0" cap="none" baseline="0" sz="3200" lang="en-US" i="0">
                <a:solidFill>
                  <a:schemeClr val="dk1"/>
                </a:solidFill>
                <a:latin typeface="Arial"/>
                <a:ea typeface="Arial"/>
                <a:cs typeface="Arial"/>
                <a:sym typeface="Arial"/>
              </a:rPr>
              <a:t>Stored program concept</a:t>
            </a:r>
          </a:p>
          <a:p>
            <a:pPr algn="l" rtl="0" lvl="0" marR="0" indent="-342900" marL="342900">
              <a:lnSpc>
                <a:spcPct val="100000"/>
              </a:lnSpc>
              <a:spcBef>
                <a:spcPts val="640"/>
              </a:spcBef>
              <a:spcAft>
                <a:spcPts val="0"/>
              </a:spcAft>
              <a:buClr>
                <a:schemeClr val="dk2"/>
              </a:buClr>
              <a:buSzPct val="100000"/>
              <a:buFont typeface="Arial"/>
              <a:buChar char="▪"/>
            </a:pPr>
            <a:r>
              <a:rPr strike="noStrike" u="none" b="0" cap="none" baseline="0" sz="3200" lang="en-US" i="0">
                <a:solidFill>
                  <a:schemeClr val="dk1"/>
                </a:solidFill>
                <a:latin typeface="Arial"/>
                <a:ea typeface="Arial"/>
                <a:cs typeface="Arial"/>
                <a:sym typeface="Arial"/>
              </a:rPr>
              <a:t>Memory is addressed linearly</a:t>
            </a:r>
          </a:p>
          <a:p>
            <a:pPr algn="l" rtl="0" lvl="0" marR="0" indent="-342900" marL="342900">
              <a:lnSpc>
                <a:spcPct val="100000"/>
              </a:lnSpc>
              <a:spcBef>
                <a:spcPts val="640"/>
              </a:spcBef>
              <a:spcAft>
                <a:spcPts val="0"/>
              </a:spcAft>
              <a:buClr>
                <a:schemeClr val="dk2"/>
              </a:buClr>
              <a:buSzPct val="100000"/>
              <a:buFont typeface="Arial"/>
              <a:buChar char="▪"/>
            </a:pPr>
            <a:r>
              <a:rPr strike="noStrike" u="none" b="0" cap="none" baseline="0" sz="3200" lang="en-US" i="0">
                <a:solidFill>
                  <a:schemeClr val="dk1"/>
                </a:solidFill>
                <a:latin typeface="Arial"/>
                <a:ea typeface="Arial"/>
                <a:cs typeface="Arial"/>
                <a:sym typeface="Arial"/>
              </a:rPr>
              <a:t>Memory is addressed without regard to content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0" name="Shape 350"/>
        <p:cNvGrpSpPr/>
        <p:nvPr/>
      </p:nvGrpSpPr>
      <p:grpSpPr>
        <a:xfrm>
          <a:off y="0" x="0"/>
          <a:ext cy="0" cx="0"/>
          <a:chOff y="0" x="0"/>
          <a:chExt cy="0" cx="0"/>
        </a:xfrm>
      </p:grpSpPr>
      <p:sp>
        <p:nvSpPr>
          <p:cNvPr id="351" name="Shape 351"/>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52" name="Shape 35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353" name="Shape 35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Copyright 2010 John Wiley &amp; Sons</a:t>
            </a:r>
          </a:p>
        </p:txBody>
      </p:sp>
      <p:sp>
        <p:nvSpPr>
          <p:cNvPr id="354" name="Shape 354"/>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0" marL="0">
              <a:lnSpc>
                <a:spcPct val="90000"/>
              </a:lnSpc>
              <a:spcBef>
                <a:spcPts val="0"/>
              </a:spcBef>
              <a:spcAft>
                <a:spcPts val="0"/>
              </a:spcAft>
              <a:buClr>
                <a:srgbClr val="000080"/>
              </a:buClr>
              <a:buSzPct val="25000"/>
              <a:buFont typeface="Arial"/>
              <a:buNone/>
            </a:pPr>
            <a:r>
              <a:rPr strike="noStrike" u="none" b="0" cap="none" baseline="0" sz="2400" lang="en-US" i="0">
                <a:solidFill>
                  <a:schemeClr val="dk1"/>
                </a:solidFill>
                <a:latin typeface="Arial"/>
                <a:ea typeface="Arial"/>
                <a:cs typeface="Arial"/>
                <a:sym typeface="Arial"/>
              </a:rPr>
              <a:t>All rights reserved.  Reproduction or translation of this work beyond that permitted in section 117 of the 1976 United States Copyright Act without express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16" name="Shape 116"/>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17" name="Shape 11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Mailboxes: Address vs. Content</a:t>
            </a:r>
          </a:p>
        </p:txBody>
      </p:sp>
      <p:sp>
        <p:nvSpPr>
          <p:cNvPr id="118" name="Shape 118"/>
          <p:cNvSpPr txBox="1"/>
          <p:nvPr>
            <p:ph idx="1" type="body"/>
          </p:nvPr>
        </p:nvSpPr>
        <p:spPr>
          <a:xfrm>
            <a:off y="1524000" x="914400"/>
            <a:ext cy="4525961" cx="7619999"/>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Addresses are consecutive starting at 00 and ending at 99</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Content may be</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Data, a three digit number, or</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Instructions</a:t>
            </a:r>
          </a:p>
        </p:txBody>
      </p:sp>
      <p:graphicFrame>
        <p:nvGraphicFramePr>
          <p:cNvPr id="119" name="Shape 119"/>
          <p:cNvGraphicFramePr/>
          <p:nvPr/>
        </p:nvGraphicFramePr>
        <p:xfrm>
          <a:off y="4038600" x="1524000"/>
          <a:ext cy="3000000" cx="3000000"/>
        </p:xfrm>
        <a:graphic>
          <a:graphicData uri="http://schemas.openxmlformats.org/drawingml/2006/table">
            <a:tbl>
              <a:tblPr>
                <a:noFill/>
                <a:tableStyleId>{1EB3CA7E-F7C5-4F15-AD04-34DFFCAEE775}</a:tableStyleId>
              </a:tblPr>
              <a:tblGrid>
                <a:gridCol w="1905000"/>
                <a:gridCol w="1905000"/>
              </a:tblGrid>
              <a:tr h="517525">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Address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Content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9100">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752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25" name="Shape 12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26" name="Shape 12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Content:  Instructions</a:t>
            </a:r>
          </a:p>
        </p:txBody>
      </p:sp>
      <p:sp>
        <p:nvSpPr>
          <p:cNvPr id="127" name="Shape 127"/>
          <p:cNvSpPr txBox="1"/>
          <p:nvPr>
            <p:ph idx="1" type="body"/>
          </p:nvPr>
        </p:nvSpPr>
        <p:spPr>
          <a:xfrm>
            <a:off y="1447800" x="914400"/>
            <a:ext cy="4525961" cx="7696199"/>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Op code</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In LMC, represented by a single digit</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Operation code</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Arbitrary mnemonic</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Operand</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In LMC, represented by two digits following the op code</a:t>
            </a:r>
          </a:p>
          <a:p>
            <a:pPr algn="l" rtl="0" lvl="1" marR="0" indent="-285750" marL="742950">
              <a:lnSpc>
                <a:spcPct val="100000"/>
              </a:lnSpc>
              <a:spcBef>
                <a:spcPts val="400"/>
              </a:spcBef>
              <a:spcAft>
                <a:spcPts val="0"/>
              </a:spcAft>
              <a:buClr>
                <a:srgbClr val="FF9F11"/>
              </a:buClr>
              <a:buSzPct val="100000"/>
              <a:buFont typeface="Arial"/>
              <a:buChar char="▪"/>
            </a:pPr>
            <a:r>
              <a:rPr strike="noStrike" u="none" b="0" cap="none" baseline="0" sz="2000" lang="en-US" i="0">
                <a:solidFill>
                  <a:schemeClr val="dk1"/>
                </a:solidFill>
                <a:latin typeface="Arial"/>
                <a:ea typeface="Arial"/>
                <a:cs typeface="Arial"/>
                <a:sym typeface="Arial"/>
              </a:rPr>
              <a:t>Object to be manipulated</a:t>
            </a:r>
          </a:p>
          <a:p>
            <a:pPr algn="l" rtl="0" lvl="2" marR="0" indent="-228600" marL="1143000">
              <a:lnSpc>
                <a:spcPct val="10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Data or</a:t>
            </a:r>
          </a:p>
          <a:p>
            <a:pPr algn="l" rtl="0" lvl="2" marR="0" indent="-228600" marL="1143000">
              <a:lnSpc>
                <a:spcPct val="10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Address of data</a:t>
            </a:r>
          </a:p>
        </p:txBody>
      </p:sp>
      <p:graphicFrame>
        <p:nvGraphicFramePr>
          <p:cNvPr id="128" name="Shape 128"/>
          <p:cNvGraphicFramePr/>
          <p:nvPr/>
        </p:nvGraphicFramePr>
        <p:xfrm>
          <a:off y="4953000" x="1905000"/>
          <a:ext cy="3000000" cx="3000000"/>
        </p:xfrm>
        <a:graphic>
          <a:graphicData uri="http://schemas.openxmlformats.org/drawingml/2006/table">
            <a:tbl>
              <a:tblPr>
                <a:noFill/>
                <a:tableStyleId>{C0801CBC-4CD2-46F6-B4BB-DB6AE69E32A6}</a:tableStyleId>
              </a:tblPr>
              <a:tblGrid>
                <a:gridCol w="1905000"/>
                <a:gridCol w="1905000"/>
                <a:gridCol w="1905000"/>
              </a:tblGrid>
              <a:tr h="396875">
                <a:tc>
                  <a:txBody>
                    <a:bodyPr>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2000" lang="en-US" i="0">
                          <a:solidFill>
                            <a:srgbClr val="000080"/>
                          </a:solidFill>
                          <a:latin typeface="Arial"/>
                          <a:ea typeface="Arial"/>
                          <a:cs typeface="Arial"/>
                          <a:sym typeface="Arial"/>
                        </a:rPr>
                        <a:t>Address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gridSpan="2">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Content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hMerge="1"/>
              </a:tr>
              <a:tr h="3952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Op code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000" lang="en-US" i="0">
                          <a:solidFill>
                            <a:srgbClr val="FF9F11"/>
                          </a:solidFill>
                          <a:latin typeface="Arial"/>
                          <a:ea typeface="Arial"/>
                          <a:cs typeface="Arial"/>
                          <a:sym typeface="Arial"/>
                        </a:rPr>
                        <a:t>Operand</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968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34" name="Shape 134"/>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35" name="Shape 135"/>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Magic!</a:t>
            </a:r>
          </a:p>
        </p:txBody>
      </p:sp>
      <p:sp>
        <p:nvSpPr>
          <p:cNvPr id="136" name="Shape 136"/>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Load program into memory</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Put data into In Basket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42" name="Shape 14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43" name="Shape 14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Assembly Language</a:t>
            </a:r>
          </a:p>
        </p:txBody>
      </p:sp>
      <p:sp>
        <p:nvSpPr>
          <p:cNvPr id="144" name="Shape 144"/>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Specific to a CPU</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1 to 1 correspondence between assembly language instruction and binary (machine) language instruction</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1">
                <a:solidFill>
                  <a:srgbClr val="000080"/>
                </a:solidFill>
                <a:latin typeface="Arial"/>
                <a:ea typeface="Arial"/>
                <a:cs typeface="Arial"/>
                <a:sym typeface="Arial"/>
              </a:rPr>
              <a:t>Mnemonics</a:t>
            </a:r>
            <a:r>
              <a:rPr strike="noStrike" u="none" b="0" cap="none" baseline="0" sz="3200" lang="en-US" i="0">
                <a:solidFill>
                  <a:schemeClr val="dk1"/>
                </a:solidFill>
                <a:latin typeface="Arial"/>
                <a:ea typeface="Arial"/>
                <a:cs typeface="Arial"/>
                <a:sym typeface="Arial"/>
              </a:rPr>
              <a:t> (short character sequence) represent instructions</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Used when programmer needs precise control over hardware, e.g., device drivers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50" name="Shape 150"/>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51" name="Shape 151"/>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Instruction Set</a:t>
            </a:r>
          </a:p>
        </p:txBody>
      </p:sp>
      <p:graphicFrame>
        <p:nvGraphicFramePr>
          <p:cNvPr id="152" name="Shape 152"/>
          <p:cNvGraphicFramePr/>
          <p:nvPr/>
        </p:nvGraphicFramePr>
        <p:xfrm>
          <a:off y="1447800" x="1600200"/>
          <a:ext cy="3000000" cx="3000000"/>
        </p:xfrm>
        <a:graphic>
          <a:graphicData uri="http://schemas.openxmlformats.org/drawingml/2006/table">
            <a:tbl>
              <a:tblPr>
                <a:noFill/>
                <a:tableStyleId>{331303F3-0A39-4B8D-9720-181B3CDC1533}</a:tableStyleId>
              </a:tblPr>
              <a:tblGrid>
                <a:gridCol w="2779700"/>
                <a:gridCol w="914400"/>
                <a:gridCol w="1465250"/>
              </a:tblGrid>
              <a:tr h="685800">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Arithmetic</a:t>
                      </a:r>
                    </a:p>
                  </a:txBody>
                  <a:tcPr marR="0" marB="0" marT="0" marL="0"/>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1xx</a:t>
                      </a:r>
                    </a:p>
                  </a:txBody>
                  <a:tcPr marR="0" marB="0" marT="0" marL="0"/>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ADD</a:t>
                      </a:r>
                    </a:p>
                  </a:txBody>
                  <a:tcPr marR="0" marB="0" marT="0" marL="0"/>
                </a:tc>
              </a:tr>
              <a:tr h="6111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28575" cap="flat">
                      <a:solidFill>
                        <a:schemeClr val="dk1"/>
                      </a:solidFill>
                      <a:prstDash val="solid"/>
                      <a:round/>
                      <a:headEnd w="med" len="med" type="none"/>
                      <a:tailEnd w="med" len="med" type="none"/>
                    </a:lnL>
                  </a:tcPr>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2xx</a:t>
                      </a:r>
                    </a:p>
                  </a:txBody>
                  <a:tcPr marR="0" marB="0" marT="0" marL="0"/>
                </a:tc>
                <a:tc>
                  <a:txBody>
                    <a:bodyPr>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2800" lang="en-US" i="0">
                          <a:solidFill>
                            <a:srgbClr val="000080"/>
                          </a:solidFill>
                          <a:latin typeface="Arial"/>
                          <a:ea typeface="Arial"/>
                          <a:cs typeface="Arial"/>
                          <a:sym typeface="Arial"/>
                        </a:rPr>
                        <a:t>SUB</a:t>
                      </a:r>
                    </a:p>
                  </a:txBody>
                  <a:tcPr marR="0" marB="0" marT="0" marL="0"/>
                </a:tc>
              </a:tr>
              <a:tr h="614350">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Data Movement</a:t>
                      </a: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3xx</a:t>
                      </a: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STORE</a:t>
                      </a:r>
                    </a:p>
                  </a:txBody>
                  <a:tcPr marR="0" marB="0" marT="0" marL="0"/>
                </a:tc>
              </a:tr>
              <a:tr h="6111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5xx</a:t>
                      </a:r>
                    </a:p>
                  </a:txBody>
                  <a:tcPr marR="0" marB="0" marT="0" marL="0"/>
                </a:tc>
                <a:tc>
                  <a:txBody>
                    <a:bodyPr>
                      <a:no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LOAD</a:t>
                      </a:r>
                    </a:p>
                  </a:txBody>
                  <a:tcPr marR="0" marB="0" marT="0" marL="0"/>
                </a:tc>
              </a:tr>
              <a:tr h="614350">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Input/Output</a:t>
                      </a: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901</a:t>
                      </a: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INPUT</a:t>
                      </a:r>
                    </a:p>
                  </a:txBody>
                  <a:tcPr marR="0" marB="0" marT="0" marL="0"/>
                </a:tc>
              </a:tr>
              <a:tr h="6111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902</a:t>
                      </a:r>
                    </a:p>
                  </a:txBody>
                  <a:tcPr marR="0" marB="0" marT="0" marL="0"/>
                </a:tc>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Output</a:t>
                      </a:r>
                    </a:p>
                  </a:txBody>
                  <a:tcPr marR="0" marB="0" marT="0" marL="0"/>
                </a:tc>
              </a:tr>
              <a:tr h="1030275">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800" lang="en-US" i="0">
                          <a:solidFill>
                            <a:srgbClr val="555FFF"/>
                          </a:solidFill>
                          <a:latin typeface="Arial"/>
                          <a:ea typeface="Arial"/>
                          <a:cs typeface="Arial"/>
                          <a:sym typeface="Arial"/>
                        </a:rPr>
                        <a:t>Machine Control</a:t>
                      </a:r>
                      <a:br>
                        <a:rPr strike="noStrike" u="none" b="0" cap="none" baseline="0" sz="2800" lang="en-US" i="0">
                          <a:solidFill>
                            <a:srgbClr val="555FFF"/>
                          </a:solidFill>
                          <a:latin typeface="Arial"/>
                          <a:ea typeface="Arial"/>
                          <a:cs typeface="Arial"/>
                          <a:sym typeface="Arial"/>
                        </a:rPr>
                      </a:br>
                      <a:r>
                        <a:rPr strike="noStrike" u="none" b="0" cap="none" baseline="0" sz="2800" lang="en-US" i="0">
                          <a:solidFill>
                            <a:srgbClr val="555FFF"/>
                          </a:solidFill>
                          <a:latin typeface="Arial"/>
                          <a:ea typeface="Arial"/>
                          <a:cs typeface="Arial"/>
                          <a:sym typeface="Arial"/>
                        </a:rPr>
                        <a:t>(coffee break)</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800" lang="en-US" i="0">
                          <a:solidFill>
                            <a:srgbClr val="555FFF"/>
                          </a:solidFill>
                          <a:latin typeface="Arial"/>
                          <a:ea typeface="Arial"/>
                          <a:cs typeface="Arial"/>
                          <a:sym typeface="Arial"/>
                        </a:rPr>
                        <a:t>000</a:t>
                      </a:r>
                    </a:p>
                  </a:txBody>
                  <a:tcPr marR="0" marB="0" marT="0" marL="0"/>
                </a:tc>
                <a:tc>
                  <a:txBody>
                    <a:bodyPr>
                      <a:noAutofit/>
                    </a:bodyPr>
                    <a:lstStyle/>
                    <a:p>
                      <a:pPr algn="l" rtl="0" lvl="0" marR="0" indent="0" marL="0">
                        <a:lnSpc>
                          <a:spcPct val="100000"/>
                        </a:lnSpc>
                        <a:spcBef>
                          <a:spcPts val="0"/>
                        </a:spcBef>
                        <a:spcAft>
                          <a:spcPts val="0"/>
                        </a:spcAft>
                        <a:buClr>
                          <a:srgbClr val="555FFF"/>
                        </a:buClr>
                        <a:buSzPct val="25000"/>
                        <a:buFont typeface="Arial"/>
                        <a:buNone/>
                      </a:pPr>
                      <a:r>
                        <a:rPr strike="noStrike" u="none" b="0" cap="none" baseline="0" sz="2800" lang="en-US" i="0">
                          <a:solidFill>
                            <a:srgbClr val="555FFF"/>
                          </a:solidFill>
                          <a:latin typeface="Arial"/>
                          <a:ea typeface="Arial"/>
                          <a:cs typeface="Arial"/>
                          <a:sym typeface="Arial"/>
                        </a:rPr>
                        <a:t>HALT</a:t>
                      </a:r>
                    </a:p>
                    <a:p>
                      <a:pPr algn="l" rtl="0" lvl="0" marR="0" indent="0" marL="0">
                        <a:lnSpc>
                          <a:spcPct val="100000"/>
                        </a:lnSpc>
                        <a:spcBef>
                          <a:spcPts val="560"/>
                        </a:spcBef>
                        <a:spcAft>
                          <a:spcPts val="0"/>
                        </a:spcAft>
                        <a:buClr>
                          <a:srgbClr val="555FFF"/>
                        </a:buClr>
                        <a:buSzPct val="25000"/>
                        <a:buFont typeface="Arial"/>
                        <a:buNone/>
                      </a:pPr>
                      <a:r>
                        <a:rPr strike="noStrike" u="none" b="0" cap="none" baseline="0" sz="2800" lang="en-US" i="0">
                          <a:solidFill>
                            <a:srgbClr val="555FFF"/>
                          </a:solidFill>
                          <a:latin typeface="Arial"/>
                          <a:ea typeface="Arial"/>
                          <a:cs typeface="Arial"/>
                          <a:sym typeface="Arial"/>
                        </a:rPr>
                        <a:t>COB</a:t>
                      </a:r>
                    </a:p>
                  </a:txBody>
                  <a:tcPr marR="0" marB="0" marT="0" marL="0"/>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58" name="Shape 15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sp>
        <p:nvSpPr>
          <p:cNvPr id="159" name="Shape 15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Input/Output </a:t>
            </a:r>
          </a:p>
        </p:txBody>
      </p:sp>
      <p:sp>
        <p:nvSpPr>
          <p:cNvPr id="160" name="Shape 16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Move data between calculator and in/out baskets</a:t>
            </a:r>
          </a:p>
        </p:txBody>
      </p:sp>
      <p:graphicFrame>
        <p:nvGraphicFramePr>
          <p:cNvPr id="161" name="Shape 161"/>
          <p:cNvGraphicFramePr/>
          <p:nvPr/>
        </p:nvGraphicFramePr>
        <p:xfrm>
          <a:off y="2743200" x="1676400"/>
          <a:ext cy="3000000" cx="3000000"/>
        </p:xfrm>
        <a:graphic>
          <a:graphicData uri="http://schemas.openxmlformats.org/drawingml/2006/table">
            <a:tbl>
              <a:tblPr>
                <a:noFill/>
                <a:tableStyleId>{AD288ECC-DDEC-452F-91FE-E3ABC0F42847}</a:tableStyleId>
              </a:tblPr>
              <a:tblGrid>
                <a:gridCol w="1828800"/>
                <a:gridCol w="347650"/>
                <a:gridCol w="1828800"/>
                <a:gridCol w="1828800"/>
              </a:tblGrid>
              <a:tr h="5476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B w="12700" cap="flat">
                      <a:solidFill>
                        <a:schemeClr val="lt1"/>
                      </a:solidFill>
                      <a:prstDash val="solid"/>
                      <a:round/>
                      <a:headEnd w="med" len="med" type="none"/>
                      <a:tailEnd w="med" len="med" type="none"/>
                    </a:lnB>
                  </a:tcPr>
                </a:tc>
                <a:tc gridSpan="2">
                  <a:txBody>
                    <a:bodyPr>
                      <a:noAutofit/>
                    </a:bodyPr>
                    <a:lstStyle/>
                    <a:p>
                      <a:pPr algn="ct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Content</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hMerge="1"/>
              </a:tr>
              <a:tr h="10302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Op Code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Operand</a:t>
                      </a:r>
                    </a:p>
                    <a:p>
                      <a:pPr algn="ctr" rtl="0" lvl="0" marR="0" indent="0" marL="0">
                        <a:lnSpc>
                          <a:spcPct val="100000"/>
                        </a:lnSpc>
                        <a:spcBef>
                          <a:spcPts val="56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(address)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57225">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600" lang="en-US" i="0">
                          <a:solidFill>
                            <a:srgbClr val="FD1313"/>
                          </a:solidFill>
                          <a:latin typeface="Arial"/>
                          <a:ea typeface="Arial"/>
                          <a:cs typeface="Arial"/>
                          <a:sym typeface="Arial"/>
                        </a:rPr>
                        <a:t>IN </a:t>
                      </a:r>
                      <a:r>
                        <a:rPr strike="noStrike" u="none" b="0" cap="none" baseline="0" sz="1800" lang="en-US" i="0">
                          <a:solidFill>
                            <a:srgbClr val="FD1313"/>
                          </a:solidFill>
                          <a:latin typeface="Arial"/>
                          <a:ea typeface="Arial"/>
                          <a:cs typeface="Arial"/>
                          <a:sym typeface="Arial"/>
                        </a:rPr>
                        <a:t>(input)</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57225">
                <a:tc>
                  <a:txBody>
                    <a:bodyPr>
                      <a:noAutofit/>
                    </a:bodyPr>
                    <a:lstStyle/>
                    <a:p>
                      <a:pPr algn="l" rtl="0" lvl="0" marR="0" indent="0" marL="0">
                        <a:lnSpc>
                          <a:spcPct val="100000"/>
                        </a:lnSpc>
                        <a:spcBef>
                          <a:spcPts val="0"/>
                        </a:spcBef>
                        <a:spcAft>
                          <a:spcPts val="0"/>
                        </a:spcAft>
                        <a:buClr>
                          <a:srgbClr val="FD1313"/>
                        </a:buClr>
                        <a:buSzPct val="25000"/>
                        <a:buFont typeface="Arial"/>
                        <a:buNone/>
                      </a:pPr>
                      <a:r>
                        <a:rPr strike="noStrike" u="none" b="0" cap="none" baseline="0" sz="2600" lang="en-US" i="0">
                          <a:solidFill>
                            <a:srgbClr val="FD1313"/>
                          </a:solidFill>
                          <a:latin typeface="Arial"/>
                          <a:ea typeface="Arial"/>
                          <a:cs typeface="Arial"/>
                          <a:sym typeface="Arial"/>
                        </a:rPr>
                        <a:t>OUT </a:t>
                      </a:r>
                      <a:r>
                        <a:rPr strike="noStrike" u="none" b="0" cap="none" baseline="0" sz="1800" lang="en-US" i="0">
                          <a:solidFill>
                            <a:srgbClr val="FD1313"/>
                          </a:solidFill>
                          <a:latin typeface="Arial"/>
                          <a:ea typeface="Arial"/>
                          <a:cs typeface="Arial"/>
                          <a:sym typeface="Arial"/>
                        </a:rPr>
                        <a:t>(output)</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lt1"/>
                      </a:solidFill>
                      <a:prstDash val="solid"/>
                      <a:round/>
                      <a:headEnd w="med" len="med" type="none"/>
                      <a:tailEnd w="med" len="med" type="none"/>
                    </a:lnL>
                    <a:lnR w="19050" cap="flat">
                      <a:solidFill>
                        <a:srgbClr val="000080"/>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rgbClr val="FD1313"/>
                        </a:buClr>
                        <a:buSzPct val="25000"/>
                        <a:buFont typeface="Arial"/>
                        <a:buNone/>
                      </a:pPr>
                      <a:r>
                        <a:rPr strike="noStrike" u="none" b="0" cap="none" baseline="0" sz="2800" lang="en-US" i="0">
                          <a:solidFill>
                            <a:srgbClr val="FD1313"/>
                          </a:solidFill>
                          <a:latin typeface="Arial"/>
                          <a:ea typeface="Arial"/>
                          <a:cs typeface="Arial"/>
                          <a:sym typeface="Arial"/>
                        </a:rPr>
                        <a:t>02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67" name="Shape 16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6-*</a:t>
            </a:r>
          </a:p>
        </p:txBody>
      </p:sp>
      <p:pic>
        <p:nvPicPr>
          <p:cNvPr id="168" name="Shape 168"/>
          <p:cNvPicPr preferRelativeResize="0"/>
          <p:nvPr/>
        </p:nvPicPr>
        <p:blipFill rotWithShape="1">
          <a:blip r:embed="rId3">
            <a:alphaModFix/>
          </a:blip>
          <a:srcRect t="0" b="0" r="0" l="0"/>
          <a:stretch/>
        </p:blipFill>
        <p:spPr>
          <a:xfrm>
            <a:off y="1600200" x="2133600"/>
            <a:ext cy="4330700" cx="5638800"/>
          </a:xfrm>
          <a:prstGeom prst="rect">
            <a:avLst/>
          </a:prstGeom>
          <a:noFill/>
          <a:ln>
            <a:noFill/>
          </a:ln>
        </p:spPr>
      </p:pic>
      <p:sp>
        <p:nvSpPr>
          <p:cNvPr id="169" name="Shape 16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LMC Input/Output</a:t>
            </a:r>
          </a:p>
        </p:txBody>
      </p:sp>
      <p:sp>
        <p:nvSpPr>
          <p:cNvPr id="170" name="Shape 170"/>
          <p:cNvSpPr txBox="1"/>
          <p:nvPr/>
        </p:nvSpPr>
        <p:spPr>
          <a:xfrm>
            <a:off y="3429000" x="1447800"/>
            <a:ext cy="1004887" cx="1066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FD1313"/>
              </a:buClr>
              <a:buSzPct val="25000"/>
              <a:buFont typeface="Tahoma"/>
              <a:buNone/>
            </a:pPr>
            <a:r>
              <a:rPr strike="noStrike" u="none" b="0" cap="none" baseline="0" sz="2400" lang="en-US" i="0">
                <a:solidFill>
                  <a:srgbClr val="FD1313"/>
                </a:solidFill>
                <a:latin typeface="Tahoma"/>
                <a:ea typeface="Tahoma"/>
                <a:cs typeface="Tahoma"/>
                <a:sym typeface="Tahoma"/>
              </a:rPr>
              <a:t>IN</a:t>
            </a:r>
          </a:p>
          <a:p>
            <a:pPr algn="l" rtl="0" lvl="0" marR="0" indent="0" marL="0">
              <a:lnSpc>
                <a:spcPct val="100000"/>
              </a:lnSpc>
              <a:spcBef>
                <a:spcPts val="1200"/>
              </a:spcBef>
              <a:spcAft>
                <a:spcPts val="0"/>
              </a:spcAft>
              <a:buClr>
                <a:srgbClr val="FD1313"/>
              </a:buClr>
              <a:buSzPct val="25000"/>
              <a:buFont typeface="Tahoma"/>
              <a:buNone/>
            </a:pPr>
            <a:r>
              <a:rPr strike="noStrike" u="none" b="0" cap="none" baseline="0" sz="2400" lang="en-US" i="0">
                <a:solidFill>
                  <a:srgbClr val="FD1313"/>
                </a:solidFill>
                <a:latin typeface="Tahoma"/>
                <a:ea typeface="Tahoma"/>
                <a:cs typeface="Tahoma"/>
                <a:sym typeface="Tahoma"/>
              </a:rPr>
              <a:t>OUT</a:t>
            </a:r>
          </a:p>
        </p:txBody>
      </p:sp>
      <p:cxnSp>
        <p:nvCxnSpPr>
          <p:cNvPr id="171" name="Shape 171"/>
          <p:cNvCxnSpPr/>
          <p:nvPr/>
        </p:nvCxnSpPr>
        <p:spPr>
          <a:xfrm rot="10800000" flipH="1">
            <a:off y="2819400" x="3505200"/>
            <a:ext cy="838199" cx="1219199"/>
          </a:xfrm>
          <a:prstGeom prst="straightConnector1">
            <a:avLst/>
          </a:prstGeom>
          <a:noFill/>
          <a:ln w="60325" cap="rnd">
            <a:solidFill>
              <a:srgbClr val="FF0000"/>
            </a:solidFill>
            <a:prstDash val="solid"/>
            <a:miter/>
            <a:headEnd w="med" len="med" type="none"/>
            <a:tailEnd w="med" len="med" type="triangle"/>
          </a:ln>
        </p:spPr>
      </p:cxnSp>
      <p:cxnSp>
        <p:nvCxnSpPr>
          <p:cNvPr id="172" name="Shape 172"/>
          <p:cNvCxnSpPr/>
          <p:nvPr/>
        </p:nvCxnSpPr>
        <p:spPr>
          <a:xfrm rot="119999" flipH="1">
            <a:off y="3352800" x="3581400"/>
            <a:ext cy="838199" cx="1219199"/>
          </a:xfrm>
          <a:prstGeom prst="straightConnector1">
            <a:avLst/>
          </a:prstGeom>
          <a:noFill/>
          <a:ln w="60325" cap="rnd">
            <a:solidFill>
              <a:srgbClr val="FF0000"/>
            </a:solidFill>
            <a:prstDash val="solid"/>
            <a:miter/>
            <a:headEnd w="med" len="med" type="none"/>
            <a:tailEnd w="med" len="med" type="triangle"/>
          </a:ln>
        </p:spPr>
      </p:cxn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4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6.xml><?xml version="1.0" encoding="utf-8"?>
<a:theme xmlns:a="http://schemas.openxmlformats.org/drawingml/2006/main" xmlns:r="http://schemas.openxmlformats.org/officeDocument/2006/relationships"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7.xml><?xml version="1.0" encoding="utf-8"?>
<a:theme xmlns:a="http://schemas.openxmlformats.org/drawingml/2006/main" xmlns:r="http://schemas.openxmlformats.org/officeDocument/2006/relationships"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