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5D12EABC-CEAA-4ADF-A874-B3AFECFDC315}">
  <a:tblStyle styleName="Table_0" styleId="{5D12EABC-CEAA-4ADF-A874-B3AFECFDC315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FAF8F1"/>
          </a:solidFill>
        </a:fill>
      </a:tcStyle>
    </a:wholeTbl>
    <a:band1H>
      <a:tcStyle>
        <a:fill>
          <a:solidFill>
            <a:srgbClr val="F5F0E0"/>
          </a:solidFill>
        </a:fill>
      </a:tcStyle>
    </a:band1H>
    <a:band1V>
      <a:tcStyle>
        <a:fill>
          <a:solidFill>
            <a:srgbClr val="F5F0E0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accent1"/>
          </a:solidFill>
        </a:fill>
      </a:tcStyle>
    </a:firstRow>
  </a:tblStyle>
  <a:tblStyle styleName="Table_1" styleId="{FA266C05-A95E-4276-9902-DD635719553B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FAF8F1"/>
          </a:solidFill>
        </a:fill>
      </a:tcStyle>
    </a:wholeTbl>
    <a:band1H>
      <a:tcStyle>
        <a:fill>
          <a:solidFill>
            <a:srgbClr val="F5F0E0"/>
          </a:solidFill>
        </a:fill>
      </a:tcStyle>
    </a:band1H>
    <a:band1V>
      <a:tcStyle>
        <a:fill>
          <a:solidFill>
            <a:srgbClr val="F5F0E0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accent1"/>
          </a:solidFill>
        </a:fill>
      </a:tcStyle>
    </a:firstRow>
  </a:tblStyle>
  <a:tblStyle styleName="Table_2" styleId="{CD663B62-1BFD-478D-B84D-E87BD5B9C5C9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FAF8F1"/>
          </a:solidFill>
        </a:fill>
      </a:tcStyle>
    </a:wholeTbl>
    <a:band1H>
      <a:tcStyle>
        <a:fill>
          <a:solidFill>
            <a:srgbClr val="F5F0E0"/>
          </a:solidFill>
        </a:fill>
      </a:tcStyle>
    </a:band1H>
    <a:band1V>
      <a:tcStyle>
        <a:fill>
          <a:solidFill>
            <a:srgbClr val="F5F0E0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accent1"/>
          </a:solidFill>
        </a:fill>
      </a:tcStyle>
    </a:firstRow>
  </a:tblStyle>
  <a:tblStyle styleName="Table_3" styleId="{12C16142-A094-442A-BE1C-D74B3FA700D8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FAF8F1"/>
          </a:solidFill>
        </a:fill>
      </a:tcStyle>
    </a:wholeTbl>
    <a:band1H>
      <a:tcStyle>
        <a:fill>
          <a:solidFill>
            <a:srgbClr val="F5F0E0"/>
          </a:solidFill>
        </a:fill>
      </a:tcStyle>
    </a:band1H>
    <a:band1V>
      <a:tcStyle>
        <a:fill>
          <a:solidFill>
            <a:srgbClr val="F5F0E0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accent1"/>
          </a:solidFill>
        </a:fill>
      </a:tcStyle>
    </a:firstRow>
  </a:tblStyle>
  <a:tblStyle styleName="Table_4" styleId="{E2B8FDB4-B814-4E06-8CC6-E1855B4C8ADC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FAF8F1"/>
          </a:solidFill>
        </a:fill>
      </a:tcStyle>
    </a:wholeTbl>
    <a:band1H>
      <a:tcStyle>
        <a:fill>
          <a:solidFill>
            <a:srgbClr val="F5F0E0"/>
          </a:solidFill>
        </a:fill>
      </a:tcStyle>
    </a:band1H>
    <a:band1V>
      <a:tcStyle>
        <a:fill>
          <a:solidFill>
            <a:srgbClr val="F5F0E0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accent1"/>
          </a:solidFill>
        </a:fill>
      </a:tcStyle>
    </a:firstRow>
  </a:tblStyle>
  <a:tblStyle styleName="Table_5" styleId="{E979A983-76FE-4DF9-A824-523CC89C7C37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FAF8F1"/>
          </a:solidFill>
        </a:fill>
      </a:tcStyle>
    </a:wholeTbl>
    <a:band1H>
      <a:tcStyle>
        <a:fill>
          <a:solidFill>
            <a:srgbClr val="F5F0E0"/>
          </a:solidFill>
        </a:fill>
      </a:tcStyle>
    </a:band1H>
    <a:band1V>
      <a:tcStyle>
        <a:fill>
          <a:solidFill>
            <a:srgbClr val="F5F0E0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accent1"/>
          </a:solidFill>
        </a:fill>
      </a:tcStyle>
    </a:firstRow>
  </a:tblStyle>
  <a:tblStyle styleName="Table_6" styleId="{B01B0008-5ABA-4E38-85DC-558A0A0BAECD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FAF8F1"/>
          </a:solidFill>
        </a:fill>
      </a:tcStyle>
    </a:wholeTbl>
    <a:band1H>
      <a:tcStyle>
        <a:fill>
          <a:solidFill>
            <a:srgbClr val="F5F0E0"/>
          </a:solidFill>
        </a:fill>
      </a:tcStyle>
    </a:band1H>
    <a:band1V>
      <a:tcStyle>
        <a:fill>
          <a:solidFill>
            <a:srgbClr val="F5F0E0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accent1"/>
          </a:solidFill>
        </a:fill>
      </a:tcStyle>
    </a:firstRow>
  </a:tblStyle>
  <a:tblStyle styleName="Table_7" styleId="{330D5E69-6C30-42AB-B244-C37F14E56C44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FAF8F1"/>
          </a:solidFill>
        </a:fill>
      </a:tcStyle>
    </a:wholeTbl>
    <a:band1H>
      <a:tcStyle>
        <a:fill>
          <a:solidFill>
            <a:srgbClr val="F5F0E0"/>
          </a:solidFill>
        </a:fill>
      </a:tcStyle>
    </a:band1H>
    <a:band1V>
      <a:tcStyle>
        <a:fill>
          <a:solidFill>
            <a:srgbClr val="F5F0E0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3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3" name="Shape 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" name="Shape 16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4" name="Shape 1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5" name="Shape 1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6" name="Shape 176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1" name="Shape 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2" name="Shape 1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3" name="Shape 183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7" name="Shape 1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8" name="Shape 1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9" name="Shape 18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1116417" x="436583"/>
            <a:ext cy="3508744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 rot="5400000">
            <a:off y="-1217413" x="2874763"/>
            <a:ext cy="8229600" cx="339447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r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r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r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r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 rot="5400000">
            <a:off y="1285876" x="6101952"/>
            <a:ext cy="2228850" cx="438864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 rot="5400000">
            <a:off y="-866773" x="1568053"/>
            <a:ext cy="6534150" cx="438864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r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r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r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r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Title Slide"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/>
        </p:nvSpPr>
        <p:spPr>
          <a:xfrm>
            <a:off y="2971800" x="5410200"/>
            <a:ext cy="20574" cx="306324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Shape 67"/>
          <p:cNvSpPr txBox="1"/>
          <p:nvPr>
            <p:ph type="ctrTitle"/>
          </p:nvPr>
        </p:nvSpPr>
        <p:spPr>
          <a:xfrm>
            <a:off y="1200150" x="152400"/>
            <a:ext cy="571500" cx="5333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_Title Slide"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y="4767262" x="3124200"/>
            <a:ext cy="273843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y="4767262" x="6553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4_Title Slide"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y="4767262" x="3124200"/>
            <a:ext cy="273843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y="4767262" x="6553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_Title Slide"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/>
        </p:nvSpPr>
        <p:spPr>
          <a:xfrm>
            <a:off y="2971800" x="5410200"/>
            <a:ext cy="20574" cx="306324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 txBox="1"/>
          <p:nvPr>
            <p:ph type="ctrTitle"/>
          </p:nvPr>
        </p:nvSpPr>
        <p:spPr>
          <a:xfrm>
            <a:off y="1200150" x="152400"/>
            <a:ext cy="571500" cx="5333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5_Title Slide"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ctrTitle"/>
          </p:nvPr>
        </p:nvSpPr>
        <p:spPr>
          <a:xfrm>
            <a:off y="1028700" x="533400"/>
            <a:ext cy="1371599" cx="785164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buClr>
                <a:srgbClr val="98CEE2"/>
              </a:buClr>
              <a:buFont typeface="Calibri"/>
              <a:buNone/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" type="subTitle"/>
          </p:nvPr>
        </p:nvSpPr>
        <p:spPr>
          <a:xfrm>
            <a:off y="2421401" x="533400"/>
            <a:ext cy="1314449" cx="785469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45720" indent="0" mar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1pPr>
            <a:lvl2pPr algn="ctr" rtl="0" marR="0" indent="0" marL="45720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2pPr>
            <a:lvl3pPr algn="ctr" rtl="0" marR="0" indent="0" marL="91440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3pPr>
            <a:lvl4pPr algn="ctr" rtl="0" marR="0" indent="0" marL="13716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4pPr>
            <a:lvl5pPr algn="ctr" rtl="0" marR="0" indent="0" marL="18288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5pPr>
            <a:lvl6pPr algn="ctr" rtl="0" marR="0" indent="0" marL="22860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6pPr>
            <a:lvl7pPr algn="ctr" rtl="0" marR="0" indent="0" marL="27432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7pPr>
            <a:lvl8pPr algn="ctr" rtl="0" marR="0" indent="0" marL="32004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8pPr>
            <a:lvl9pPr algn="ctr" rtl="0" marR="0" indent="0" marL="36576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y="4767262" x="2667000"/>
            <a:ext cy="273843" cx="335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y="4767262" x="7924800"/>
            <a:ext cy="273843" cx="76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/>
          <p:nvPr/>
        </p:nvSpPr>
        <p:spPr>
          <a:xfrm>
            <a:off y="202570" x="0"/>
            <a:ext cy="288036" cx="2813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" name="Shape 20"/>
          <p:cNvCxnSpPr/>
          <p:nvPr/>
        </p:nvCxnSpPr>
        <p:spPr>
          <a:xfrm>
            <a:off y="49060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FF99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1" name="Shape 21"/>
          <p:cNvSpPr/>
          <p:nvPr/>
        </p:nvSpPr>
        <p:spPr>
          <a:xfrm>
            <a:off y="0" x="0"/>
            <a:ext cy="226219" cx="28135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rgbClr val="002060"/>
              </a:buClr>
              <a:buFont typeface="PT Sans"/>
              <a:buNone/>
              <a:defRPr/>
            </a:lvl1pPr>
            <a:lvl2pPr algn="l" rtl="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2pPr>
            <a:lvl3pPr algn="l" rtl="0" indent="-184150" marL="120015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3pPr>
            <a:lvl4pPr algn="l" rtl="0" indent="-196850" marL="165735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4pPr>
            <a:lvl5pPr algn="l" rtl="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461732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y="3305176" x="722312"/>
            <a:ext cy="102155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2180034" x="722312"/>
            <a:ext cy="112514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wo Content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210740" x="8699989"/>
            <a:ext cy="817959" cx="2813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" name="Shape 30"/>
          <p:cNvCxnSpPr/>
          <p:nvPr/>
        </p:nvCxnSpPr>
        <p:spPr>
          <a:xfrm>
            <a:off y="1023937" x="383931"/>
            <a:ext cy="4763" cx="8581292"/>
          </a:xfrm>
          <a:prstGeom prst="straightConnector1">
            <a:avLst/>
          </a:prstGeom>
          <a:noFill/>
          <a:ln w="9525" cap="flat">
            <a:solidFill>
              <a:srgbClr val="CCB66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1" name="Shape 31"/>
          <p:cNvSpPr/>
          <p:nvPr/>
        </p:nvSpPr>
        <p:spPr>
          <a:xfrm>
            <a:off y="0" x="8699989"/>
            <a:ext cy="226219" cx="2813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1200151" x="4638685"/>
            <a:ext cy="3394472" cx="405149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1" marR="0" indent="-171450" marL="1714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Calibri"/>
              <a:buNone/>
              <a:defRPr/>
            </a:lvl1pPr>
            <a:lvl2pPr algn="r" rtl="0" marR="0" indent="-2857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Calibri"/>
              <a:buNone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y="1200151" x="422031"/>
            <a:ext cy="3394472" cx="405149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1" marR="0" indent="-171450" marL="1714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Calibri"/>
              <a:buNone/>
              <a:defRPr/>
            </a:lvl1pPr>
            <a:lvl2pPr algn="r" rtl="0" marR="0" indent="-2857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Calibri"/>
              <a:buNone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151334" x="457200"/>
            <a:ext cy="479821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y="1631155" x="457200"/>
            <a:ext cy="2963465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y="1151334" x="4645026"/>
            <a:ext cy="479821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y="1631155" x="4645026"/>
            <a:ext cy="2963465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/>
          <p:nvPr/>
        </p:nvSpPr>
        <p:spPr>
          <a:xfrm>
            <a:off y="4775596" x="4501662"/>
            <a:ext cy="338554" cx="68159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        ]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4" name="Shape 44"/>
          <p:cNvSpPr/>
          <p:nvPr/>
        </p:nvSpPr>
        <p:spPr>
          <a:xfrm>
            <a:off y="4775596" x="4501662"/>
            <a:ext cy="338554" cx="68159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        ]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-28667" x="457200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4786" x="457200"/>
            <a:ext cy="871538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204789" x="3575051"/>
            <a:ext cy="4389834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y="1076326" x="457200"/>
            <a:ext cy="3518296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3600450" x="1792288"/>
            <a:ext cy="425053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/>
          <p:nvPr>
            <p:ph idx="2" type="pic"/>
          </p:nvPr>
        </p:nvSpPr>
        <p:spPr>
          <a:xfrm>
            <a:off y="459581" x="1792288"/>
            <a:ext cy="3086099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025503" x="1792288"/>
            <a:ext cy="60364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8"/><Relationship Target="../slideLayouts/slideLayout16.xml" Type="http://schemas.openxmlformats.org/officeDocument/2006/relationships/slideLayout" Id="rId17"/><Relationship Target="../slideLayouts/slideLayout15.xml" Type="http://schemas.openxmlformats.org/officeDocument/2006/relationships/slideLayout" Id="rId16"/><Relationship Target="../slideLayouts/slideLayout14.xml" Type="http://schemas.openxmlformats.org/officeDocument/2006/relationships/slideLayout" Id="rId15"/><Relationship Target="../slideLayouts/slideLayout13.xml" Type="http://schemas.openxmlformats.org/officeDocument/2006/relationships/slideLayout" Id="rId14"/><Relationship Target="../slideLayouts/slideLayout1.xml" Type="http://schemas.openxmlformats.org/officeDocument/2006/relationships/slideLayout" Id="rId2"/><Relationship Target="../slideLayouts/slideLayout11.xml" Type="http://schemas.openxmlformats.org/officeDocument/2006/relationships/slideLayout" Id="rId12"/><Relationship Target="../slideLayouts/slideLayout12.xml" Type="http://schemas.openxmlformats.org/officeDocument/2006/relationships/slideLayout" Id="rId13"/><Relationship Target="../media/image00.png" Type="http://schemas.openxmlformats.org/officeDocument/2006/relationships/image" Id="rId1"/><Relationship Target="../slideLayouts/slideLayout3.xml" Type="http://schemas.openxmlformats.org/officeDocument/2006/relationships/slideLayout" Id="rId4"/><Relationship Target="../slideLayouts/slideLayout9.xml" Type="http://schemas.openxmlformats.org/officeDocument/2006/relationships/slideLayout" Id="rId10"/><Relationship Target="../slideLayouts/slideLayout2.xml" Type="http://schemas.openxmlformats.org/officeDocument/2006/relationships/slideLayout" Id="rId3"/><Relationship Target="../slideLayouts/slideLayout10.xml" Type="http://schemas.openxmlformats.org/officeDocument/2006/relationships/slideLayout" Id="rId11"/><Relationship Target="../slideLayouts/slideLayout8.xml" Type="http://schemas.openxmlformats.org/officeDocument/2006/relationships/slideLayout" Id="rId9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/>
          <p:nvPr/>
        </p:nvSpPr>
        <p:spPr>
          <a:xfrm>
            <a:off y="4629150" x="0"/>
            <a:ext cy="514350" cx="9144000"/>
          </a:xfrm>
          <a:prstGeom prst="rect">
            <a:avLst/>
          </a:prstGeom>
          <a:solidFill>
            <a:srgbClr val="C0CDEB"/>
          </a:solidFill>
          <a:ln>
            <a:noFill/>
          </a:ln>
        </p:spPr>
        <p:txBody>
          <a:bodyPr bIns="51550" rIns="103125" lIns="103125" tIns="5155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/>
          <p:nvPr/>
        </p:nvSpPr>
        <p:spPr>
          <a:xfrm>
            <a:off y="202570" x="0"/>
            <a:ext cy="288036" cx="2813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y="0" x="0"/>
            <a:ext cy="226219" cx="28135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Shape 12"/>
          <p:cNvCxnSpPr/>
          <p:nvPr/>
        </p:nvCxnSpPr>
        <p:spPr>
          <a:xfrm>
            <a:off y="49060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FF99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3" name="Shape 13"/>
          <p:cNvSpPr txBox="1"/>
          <p:nvPr/>
        </p:nvSpPr>
        <p:spPr>
          <a:xfrm>
            <a:off y="4701657" x="8313024"/>
            <a:ext cy="369332" cx="52017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4" name="Shape 14"/>
          <p:cNvSpPr/>
          <p:nvPr/>
        </p:nvSpPr>
        <p:spPr>
          <a:xfrm>
            <a:off y="4674726" x="838200"/>
            <a:ext cy="423197" cx="2952750"/>
          </a:xfrm>
          <a:prstGeom prst="rect">
            <a:avLst/>
          </a:prstGeom>
          <a:blipFill rotWithShape="1">
            <a:blip r:embed="rId1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1" cap="none" baseline="0" sz="16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"/>
          <p:cNvSpPr/>
          <p:nvPr/>
        </p:nvSpPr>
        <p:spPr>
          <a:xfrm>
            <a:off y="4701657" x="4572000"/>
            <a:ext cy="369332" cx="310360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IT 110: Computer Organization</a:t>
            </a:r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4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Signed Integer</a:t>
            </a:r>
            <a:br>
              <a:rPr strike="noStrike" u="none" b="1" cap="none" baseline="0" sz="4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4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Representations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Constructing a negative number in two’s complement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Form the simple binary (positive) representation of the number.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Flip all the bits (exchange 0’s for 1’s and 1’s for 0’s).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Add 1 to the resulting number.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Shape 152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Signed Integer Representations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Constructing a negative number in two’s complement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Form the simple binary (positive) representation of the number.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Flip all the bits (exchange 0’s for 1’s and 1’s for 0’s)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Add 1 to the resulting number.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Shape 158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Signed Integer Representations</a:t>
            </a:r>
          </a:p>
        </p:txBody>
      </p:sp>
      <p:graphicFrame>
        <p:nvGraphicFramePr>
          <p:cNvPr id="159" name="Shape 159"/>
          <p:cNvGraphicFramePr/>
          <p:nvPr/>
        </p:nvGraphicFramePr>
        <p:xfrm>
          <a:off y="2495550" x="10668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{E2B8FDB4-B814-4E06-8CC6-E1855B4C8ADC}</a:tableStyleId>
              </a:tblPr>
              <a:tblGrid>
                <a:gridCol w="1524000"/>
                <a:gridCol w="2438400"/>
              </a:tblGrid>
              <a:tr h="370850">
                <a:tc gridSpan="2"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8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Example: Construct -24856 in 16-bit two’s complement.</a:t>
                      </a:r>
                    </a:p>
                  </a:txBody>
                  <a:tcPr marR="91450" marB="45725" marT="45725" marL="9145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8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6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8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6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8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6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Constructing a negative number in two’s complement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Form the simple binary (positive) representation of the number.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Flip all the bits (exchange 0’s for 1’s and 1’s for 0’s)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Add 1 to the resulting number.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Shape 165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Signed Integer Representations</a:t>
            </a:r>
          </a:p>
        </p:txBody>
      </p:sp>
      <p:graphicFrame>
        <p:nvGraphicFramePr>
          <p:cNvPr id="166" name="Shape 166"/>
          <p:cNvGraphicFramePr/>
          <p:nvPr/>
        </p:nvGraphicFramePr>
        <p:xfrm>
          <a:off y="2454909" x="10668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{E979A983-76FE-4DF9-A824-523CC89C7C37}</a:tableStyleId>
              </a:tblPr>
              <a:tblGrid>
                <a:gridCol w="1524000"/>
                <a:gridCol w="2438400"/>
              </a:tblGrid>
              <a:tr h="370850">
                <a:tc gridSpan="2"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8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Example: Construct -24856 in 16-bit two’s complement.</a:t>
                      </a:r>
                    </a:p>
                  </a:txBody>
                  <a:tcPr marR="91450" marB="45725" marT="45725" marL="9145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8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Simple binary</a:t>
                      </a:r>
                    </a:p>
                  </a:txBody>
                  <a:tcPr marR="91450" marB="45725" marT="45725" marL="9145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6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0110 0001 0001 1000</a:t>
                      </a:r>
                    </a:p>
                  </a:txBody>
                  <a:tcPr marR="91450" marB="45725" marT="45725" marL="91450"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8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6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8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6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Constructing a negative number in two’s complement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Form the simple binary (positive) representation of the number.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Flip all the bits (exchange 0’s for 1’s and 1’s for 0’s)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Add 1 to the resulting number.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Shape 172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Signed Integer Representations</a:t>
            </a:r>
          </a:p>
        </p:txBody>
      </p:sp>
      <p:graphicFrame>
        <p:nvGraphicFramePr>
          <p:cNvPr id="173" name="Shape 173"/>
          <p:cNvGraphicFramePr/>
          <p:nvPr/>
        </p:nvGraphicFramePr>
        <p:xfrm>
          <a:off y="2495550" x="10668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{B01B0008-5ABA-4E38-85DC-558A0A0BAECD}</a:tableStyleId>
              </a:tblPr>
              <a:tblGrid>
                <a:gridCol w="1524000"/>
                <a:gridCol w="2438400"/>
              </a:tblGrid>
              <a:tr h="370850">
                <a:tc gridSpan="2"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8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Example: Construct -24856 in 16-bit two’s complement.</a:t>
                      </a:r>
                    </a:p>
                  </a:txBody>
                  <a:tcPr marR="91450" marB="45725" marT="45725" marL="9145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8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Simple binary</a:t>
                      </a:r>
                    </a:p>
                  </a:txBody>
                  <a:tcPr marR="91450" marB="45725" marT="45725" marL="9145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6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0110 0001 0001 1000</a:t>
                      </a:r>
                    </a:p>
                  </a:txBody>
                  <a:tcPr marR="91450" marB="45725" marT="45725" marL="91450"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8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Flip bits</a:t>
                      </a:r>
                    </a:p>
                  </a:txBody>
                  <a:tcPr marR="91450" marB="45725" marT="45725" marL="9145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6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1001 1110 1101 0111</a:t>
                      </a:r>
                    </a:p>
                  </a:txBody>
                  <a:tcPr marR="91450" marB="45725" marT="45725" marL="91450"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8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6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8" name="Shape 178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Constructing a negative number in two’s complement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Form the simple binary (positive) representation of the number.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Flip all the bits (exchange 0’s for 1’s and 1’s for 0’s)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Add 1 to the resulting number.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Shape 179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Signed Integer Representations</a:t>
            </a:r>
          </a:p>
        </p:txBody>
      </p:sp>
      <p:graphicFrame>
        <p:nvGraphicFramePr>
          <p:cNvPr id="180" name="Shape 180"/>
          <p:cNvGraphicFramePr/>
          <p:nvPr/>
        </p:nvGraphicFramePr>
        <p:xfrm>
          <a:off y="2454909" x="10668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{330D5E69-6C30-42AB-B244-C37F14E56C44}</a:tableStyleId>
              </a:tblPr>
              <a:tblGrid>
                <a:gridCol w="1524000"/>
                <a:gridCol w="2438400"/>
              </a:tblGrid>
              <a:tr h="370850">
                <a:tc gridSpan="2"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1" cap="none" baseline="0" sz="18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Example: Construct -24856 in 16-bit two’s complement.</a:t>
                      </a:r>
                    </a:p>
                  </a:txBody>
                  <a:tcPr marR="91450" marB="45725" marT="45725" marL="9145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8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Simple binary</a:t>
                      </a:r>
                    </a:p>
                  </a:txBody>
                  <a:tcPr marR="91450" marB="45725" marT="45725" marL="9145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6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0110 0001 0001 1000</a:t>
                      </a:r>
                    </a:p>
                  </a:txBody>
                  <a:tcPr marR="91450" marB="45725" marT="45725" marL="91450"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8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Flip bits</a:t>
                      </a:r>
                    </a:p>
                  </a:txBody>
                  <a:tcPr marR="91450" marB="45725" marT="45725" marL="9145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6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1001 1110 1101 0111</a:t>
                      </a:r>
                    </a:p>
                  </a:txBody>
                  <a:tcPr marR="91450" marB="45725" marT="45725" marL="91450"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8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Add 1</a:t>
                      </a:r>
                    </a:p>
                  </a:txBody>
                  <a:tcPr marR="91450" marB="45725" marT="45725" marL="9145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6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1001 1110 1101 1000</a:t>
                      </a:r>
                    </a:p>
                  </a:txBody>
                  <a:tcPr marR="91450" marB="45725" marT="45725" marL="91450"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4" name="Shape 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Summary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Computers use positional arithmetic.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Choices in representing negative numbers include signed magnitude, binary coded decimal, and two’s complement.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Two’s complement solves several problems: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No “negative zero” representation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Subtraction becomes addition of a negative number, simplifying CPU hardware.</a:t>
            </a:r>
          </a:p>
        </p:txBody>
      </p:sp>
      <p:sp>
        <p:nvSpPr>
          <p:cNvPr id="186" name="Shape 186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Signed Integer Representations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Positional number arithmetic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Addition, subtraction, multiplication, and division is done by column in base 10.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Example:</a:t>
            </a:r>
          </a:p>
        </p:txBody>
      </p:sp>
      <p:sp>
        <p:nvSpPr>
          <p:cNvPr id="94" name="Shape 9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Signed Integer Representations</a:t>
            </a:r>
          </a:p>
        </p:txBody>
      </p:sp>
      <p:graphicFrame>
        <p:nvGraphicFramePr>
          <p:cNvPr id="95" name="Shape 95"/>
          <p:cNvGraphicFramePr/>
          <p:nvPr/>
        </p:nvGraphicFramePr>
        <p:xfrm>
          <a:off y="2343150" x="15240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{5D12EABC-CEAA-4ADF-A874-B3AFECFDC315}</a:tableStyleId>
              </a:tblPr>
              <a:tblGrid>
                <a:gridCol w="990600"/>
              </a:tblGrid>
              <a:tr h="239925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28341</a:t>
                      </a:r>
                    </a:p>
                  </a:txBody>
                  <a:tcPr marR="91450" marB="45725" marT="45725" marL="91450"/>
                </a:tc>
              </a:tr>
              <a:tr h="24325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sng" b="0" cap="none" baseline="0" sz="18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-18754</a:t>
                      </a:r>
                    </a:p>
                  </a:txBody>
                  <a:tcPr marR="91450" marB="45725" marT="45725" marL="91450"/>
                </a:tc>
              </a:tr>
              <a:tr h="24325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9587</a:t>
                      </a:r>
                    </a:p>
                  </a:txBody>
                  <a:tcPr marR="91450" marB="45725" marT="45725" marL="91450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Positional number arithmetic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Addition, subtraction, multiplication, and division is done by column in base 10.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Example:</a:t>
            </a:r>
          </a:p>
        </p:txBody>
      </p:sp>
      <p:sp>
        <p:nvSpPr>
          <p:cNvPr id="101" name="Shape 101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Signed Integer Representations</a:t>
            </a:r>
          </a:p>
        </p:txBody>
      </p:sp>
      <p:graphicFrame>
        <p:nvGraphicFramePr>
          <p:cNvPr id="102" name="Shape 102"/>
          <p:cNvGraphicFramePr/>
          <p:nvPr/>
        </p:nvGraphicFramePr>
        <p:xfrm>
          <a:off y="2343150" x="15240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{FA266C05-A95E-4276-9902-DD635719553B}</a:tableStyleId>
              </a:tblPr>
              <a:tblGrid>
                <a:gridCol w="990600"/>
              </a:tblGrid>
              <a:tr h="239925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28341</a:t>
                      </a:r>
                    </a:p>
                  </a:txBody>
                  <a:tcPr marR="91450" marB="45725" marT="45725" marL="91450"/>
                </a:tc>
              </a:tr>
              <a:tr h="24325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sng" b="0" cap="none" baseline="0" sz="18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-18754</a:t>
                      </a:r>
                    </a:p>
                  </a:txBody>
                  <a:tcPr marR="91450" marB="45725" marT="45725" marL="91450"/>
                </a:tc>
              </a:tr>
              <a:tr h="24325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9587</a:t>
                      </a:r>
                    </a:p>
                  </a:txBody>
                  <a:tcPr marR="91450" marB="45725" marT="45725" marL="91450"/>
                </a:tc>
              </a:tr>
            </a:tbl>
          </a:graphicData>
        </a:graphic>
      </p:graphicFrame>
      <p:sp>
        <p:nvSpPr>
          <p:cNvPr id="103" name="Shape 103"/>
          <p:cNvSpPr/>
          <p:nvPr/>
        </p:nvSpPr>
        <p:spPr>
          <a:xfrm>
            <a:off y="2876550" x="3162300"/>
            <a:ext cy="1331904" cx="2781300"/>
          </a:xfrm>
          <a:prstGeom prst="wedgeRoundRectCallout">
            <a:avLst>
              <a:gd fmla="val -77221" name="adj1"/>
              <a:gd fmla="val -59202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This is a “signed magnitude” representation of numbers.  Requires complex algorithms to “borrow” from columns.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Positional number arithmetic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same general process can be followed in binary.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Example:</a:t>
            </a:r>
          </a:p>
        </p:txBody>
      </p:sp>
      <p:sp>
        <p:nvSpPr>
          <p:cNvPr id="109" name="Shape 109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Signed Integer Representations</a:t>
            </a:r>
          </a:p>
        </p:txBody>
      </p:sp>
      <p:graphicFrame>
        <p:nvGraphicFramePr>
          <p:cNvPr id="110" name="Shape 110"/>
          <p:cNvGraphicFramePr/>
          <p:nvPr/>
        </p:nvGraphicFramePr>
        <p:xfrm>
          <a:off y="2343150" x="12192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{CD663B62-1BFD-478D-B84D-E87BD5B9C5C9}</a:tableStyleId>
              </a:tblPr>
              <a:tblGrid>
                <a:gridCol w="1600200"/>
              </a:tblGrid>
              <a:tr h="239925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101101001</a:t>
                      </a:r>
                    </a:p>
                  </a:txBody>
                  <a:tcPr marR="91450" marB="45725" marT="45725" marL="91450"/>
                </a:tc>
              </a:tr>
              <a:tr h="24325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sng" b="0" cap="none" baseline="0" sz="18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-001011000</a:t>
                      </a:r>
                    </a:p>
                  </a:txBody>
                  <a:tcPr marR="91450" marB="45725" marT="45725" marL="91450"/>
                </a:tc>
              </a:tr>
              <a:tr h="24325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100010001</a:t>
                      </a:r>
                    </a:p>
                  </a:txBody>
                  <a:tcPr marR="91450" marB="45725" marT="45725" marL="91450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Positional number arithmetic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same general process can be followed in binary.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Example:</a:t>
            </a:r>
          </a:p>
        </p:txBody>
      </p:sp>
      <p:sp>
        <p:nvSpPr>
          <p:cNvPr id="116" name="Shape 116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Signed Integer Representations</a:t>
            </a:r>
          </a:p>
        </p:txBody>
      </p:sp>
      <p:graphicFrame>
        <p:nvGraphicFramePr>
          <p:cNvPr id="117" name="Shape 117"/>
          <p:cNvGraphicFramePr/>
          <p:nvPr/>
        </p:nvGraphicFramePr>
        <p:xfrm>
          <a:off y="2343150" x="12954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{12C16142-A094-442A-BE1C-D74B3FA700D8}</a:tableStyleId>
              </a:tblPr>
              <a:tblGrid>
                <a:gridCol w="1600200"/>
              </a:tblGrid>
              <a:tr h="239925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101101001</a:t>
                      </a:r>
                    </a:p>
                  </a:txBody>
                  <a:tcPr marR="91450" marB="45725" marT="45725" marL="91450"/>
                </a:tc>
              </a:tr>
              <a:tr h="24325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sng" b="0" cap="none" baseline="0" sz="18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-001011000</a:t>
                      </a:r>
                    </a:p>
                  </a:txBody>
                  <a:tcPr marR="91450" marB="45725" marT="45725" marL="91450"/>
                </a:tc>
              </a:tr>
              <a:tr h="243250"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b="0" cap="none" baseline="0" sz="18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100010001</a:t>
                      </a:r>
                    </a:p>
                  </a:txBody>
                  <a:tcPr marR="91450" marB="45725" marT="45725" marL="91450"/>
                </a:tc>
              </a:tr>
            </a:tbl>
          </a:graphicData>
        </a:graphic>
      </p:graphicFrame>
      <p:sp>
        <p:nvSpPr>
          <p:cNvPr id="118" name="Shape 118"/>
          <p:cNvSpPr/>
          <p:nvPr/>
        </p:nvSpPr>
        <p:spPr>
          <a:xfrm>
            <a:off y="2349874" x="2152650"/>
            <a:ext cy="1060075" cx="152399"/>
          </a:xfrm>
          <a:prstGeom prst="rect">
            <a:avLst/>
          </a:prstGeom>
          <a:solidFill>
            <a:srgbClr val="FFFF00">
              <a:alpha val="30980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/>
          <p:nvPr/>
        </p:nvSpPr>
        <p:spPr>
          <a:xfrm>
            <a:off y="2343150" x="3352800"/>
            <a:ext cy="838199" cx="2133599"/>
          </a:xfrm>
          <a:prstGeom prst="wedgeRoundRectCallout">
            <a:avLst>
              <a:gd fmla="val -79742" name="adj1"/>
              <a:gd fmla="val -12945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Still need to “borrow” from columns.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Positional number arithmetic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Negative number representations—all use fixed width fields (i.e., a 16- or 32-bit integer)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Simple binary—assumes all numbers are positive</a:t>
            </a:r>
          </a:p>
          <a:p>
            <a:pPr algn="l" rtl="0" lvl="3" marR="0" indent="0" marL="1371600">
              <a:spcBef>
                <a:spcPts val="28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66</a:t>
            </a:r>
            <a:r>
              <a:rPr strike="noStrike" u="none" b="0" cap="none" baseline="-25000" sz="14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r>
              <a:rPr strike="noStrike" u="none" b="0" cap="none" baseline="0" sz="14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= 01000010</a:t>
            </a:r>
            <a:r>
              <a:rPr strike="noStrike" u="none" b="0" cap="none" baseline="-25000" sz="14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  <a:p>
            <a:pPr algn="l" rtl="0" lvl="3" marR="0" indent="0" marL="1371600">
              <a:spcBef>
                <a:spcPts val="28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194</a:t>
            </a:r>
            <a:r>
              <a:rPr strike="noStrike" u="none" b="0" cap="none" baseline="-25000" sz="14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10 </a:t>
            </a:r>
            <a:r>
              <a:rPr strike="noStrike" u="none" b="0" cap="none" baseline="0" sz="14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= 11000010</a:t>
            </a:r>
            <a:r>
              <a:rPr strike="noStrike" u="none" b="0" cap="none" baseline="-25000" sz="14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125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Signed Integer Representations</a:t>
            </a:r>
          </a:p>
        </p:txBody>
      </p:sp>
      <p:sp>
        <p:nvSpPr>
          <p:cNvPr id="126" name="Shape 126"/>
          <p:cNvSpPr/>
          <p:nvPr/>
        </p:nvSpPr>
        <p:spPr>
          <a:xfrm>
            <a:off y="2867025" x="2743200"/>
            <a:ext cy="914400" cx="2266949"/>
          </a:xfrm>
          <a:prstGeom prst="wedgeRoundRectCallout">
            <a:avLst>
              <a:gd fmla="val -77221" name="adj1"/>
              <a:gd fmla="val -59202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Problem: Can’t represent negative numbers.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Positional number arithmetic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Negative number representations—all use fixed width fields (i.e., a 16- or 32-bit integer)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Signed magnitude—use most significant bit to represent the sign. 0 is positive, 1 is negative. </a:t>
            </a:r>
          </a:p>
          <a:p>
            <a:pPr algn="l" rtl="0" lvl="3" marR="0" indent="0" marL="1371600">
              <a:spcBef>
                <a:spcPts val="28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6610 = 010000102</a:t>
            </a:r>
          </a:p>
          <a:p>
            <a:pPr algn="l" rtl="0" lvl="3" marR="0" indent="0" marL="1371600">
              <a:spcBef>
                <a:spcPts val="28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-6610 = 110000102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Signed Integer Representations</a:t>
            </a:r>
          </a:p>
        </p:txBody>
      </p:sp>
      <p:sp>
        <p:nvSpPr>
          <p:cNvPr id="133" name="Shape 133"/>
          <p:cNvSpPr/>
          <p:nvPr/>
        </p:nvSpPr>
        <p:spPr>
          <a:xfrm>
            <a:off y="3105150" x="2933700"/>
            <a:ext cy="1411466" cx="2781300"/>
          </a:xfrm>
          <a:prstGeom prst="wedgeRoundRectCallout">
            <a:avLst>
              <a:gd fmla="val -77221" name="adj1"/>
              <a:gd fmla="val -59202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Problem: requires separate addition and subtraction algorithms in CPU hardware. Also, 10000000 is negative zero!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Positional number arithmetic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Negative number representations—all use fixed width fields (i.e., a 16- or 32-bit integer)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Binary coded decimal—represent each base 10 digit in 4 bits.  Use strings of 4 bits (nibbles) to encode a number.</a:t>
            </a:r>
          </a:p>
          <a:p>
            <a:pPr algn="l" rtl="0" lvl="3" marR="0" indent="0" marL="1371600">
              <a:spcBef>
                <a:spcPts val="28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12310 = 0000 0001 0010 0011</a:t>
            </a:r>
          </a:p>
          <a:p>
            <a:pPr algn="l" rtl="0" lvl="3" marR="0" indent="0" marL="1371600">
              <a:spcBef>
                <a:spcPts val="28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-12310 = 1010 0001 0010 0011</a:t>
            </a:r>
          </a:p>
          <a:p>
            <a:pPr algn="l" rtl="0" lvl="2" marR="0" indent="-1841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6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Shape 139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Signed Integer Representations</a:t>
            </a:r>
          </a:p>
        </p:txBody>
      </p:sp>
      <p:sp>
        <p:nvSpPr>
          <p:cNvPr id="140" name="Shape 140"/>
          <p:cNvSpPr/>
          <p:nvPr/>
        </p:nvSpPr>
        <p:spPr>
          <a:xfrm>
            <a:off y="3409950" x="1752600"/>
            <a:ext cy="1143000" cx="3886200"/>
          </a:xfrm>
          <a:prstGeom prst="wedgeRoundRectCallout">
            <a:avLst>
              <a:gd fmla="val -29817" name="adj1"/>
              <a:gd fmla="val -90734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Problems: takes more memory; difficult to do arithmetic (forcing a base 2 computer to do base 10 arithmetic)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Positional number arithmetic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Negative number representations—all use fixed width fields (i.e., a 16- or 32-bit integer)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Two’s complement—an encoding such that the fixed-width bit patterns are divided up into a range of [-2n-1…2n-1-1] for n-bits, and subtraction is merely addition of a negative number.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Shape 146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Signed Integer Representations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EU 16x9 Revised Theme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