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slideLayouts/slideLayout12.xml" ContentType="application/vnd.openxmlformats-officedocument.presentationml.slideLayout+xml"/>
  <Override PartName="/ppt/theme/theme13.xml" ContentType="application/vnd.openxmlformats-officedocument.theme+xml"/>
  <Override PartName="/ppt/slideLayouts/slideLayout13.xml" ContentType="application/vnd.openxmlformats-officedocument.presentationml.slideLayout+xml"/>
  <Override PartName="/ppt/theme/theme14.xml" ContentType="application/vnd.openxmlformats-officedocument.theme+xml"/>
  <Override PartName="/ppt/slideLayouts/slideLayout14.xml" ContentType="application/vnd.openxmlformats-officedocument.presentationml.slideLayout+xml"/>
  <Override PartName="/ppt/theme/theme15.xml" ContentType="application/vnd.openxmlformats-officedocument.theme+xml"/>
  <Override PartName="/ppt/slideLayouts/slideLayout15.xml" ContentType="application/vnd.openxmlformats-officedocument.presentationml.slideLayout+xml"/>
  <Override PartName="/ppt/theme/theme16.xml" ContentType="application/vnd.openxmlformats-officedocument.theme+xml"/>
  <Override PartName="/ppt/slideLayouts/slideLayout16.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4" r:id="rId1"/>
    <p:sldMasterId id="2147483665" r:id="rId2"/>
    <p:sldMasterId id="2147483666" r:id="rId3"/>
    <p:sldMasterId id="2147483667" r:id="rId4"/>
    <p:sldMasterId id="2147483668" r:id="rId5"/>
    <p:sldMasterId id="2147483669" r:id="rId6"/>
    <p:sldMasterId id="2147483670" r:id="rId7"/>
    <p:sldMasterId id="2147483671" r:id="rId8"/>
    <p:sldMasterId id="2147483672" r:id="rId9"/>
    <p:sldMasterId id="2147483673" r:id="rId10"/>
    <p:sldMasterId id="2147483674" r:id="rId11"/>
    <p:sldMasterId id="2147483675" r:id="rId12"/>
    <p:sldMasterId id="2147483676" r:id="rId13"/>
    <p:sldMasterId id="2147483677" r:id="rId14"/>
    <p:sldMasterId id="2147483678" r:id="rId15"/>
    <p:sldMasterId id="2147483679" r:id="rId16"/>
    <p:sldMasterId id="2147483680" r:id="rId17"/>
  </p:sldMasterIdLst>
  <p:notesMasterIdLst>
    <p:notesMasterId r:id="rId64"/>
  </p:notesMasterIdLst>
  <p:sldIdLst>
    <p:sldId id="256"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284" r:id="rId46"/>
    <p:sldId id="285" r:id="rId47"/>
    <p:sldId id="286" r:id="rId48"/>
    <p:sldId id="287" r:id="rId49"/>
    <p:sldId id="288" r:id="rId50"/>
    <p:sldId id="289" r:id="rId51"/>
    <p:sldId id="290" r:id="rId52"/>
    <p:sldId id="291" r:id="rId53"/>
    <p:sldId id="292" r:id="rId54"/>
    <p:sldId id="293" r:id="rId55"/>
    <p:sldId id="294" r:id="rId56"/>
    <p:sldId id="295" r:id="rId57"/>
    <p:sldId id="296" r:id="rId58"/>
    <p:sldId id="297" r:id="rId59"/>
    <p:sldId id="298" r:id="rId60"/>
    <p:sldId id="299" r:id="rId61"/>
    <p:sldId id="300" r:id="rId62"/>
    <p:sldId id="301" r:id="rId6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6F97350-A4A8-4B37-815A-6E4E2D5DF0FA}">
  <a:tblStyle styleId="{F6F97350-A4A8-4B37-815A-6E4E2D5DF0FA}" styleName="Table_0"/>
  <a:tblStyle styleId="{B75FD765-848B-4E93-93CD-542A2864F905}" styleName="Table_1"/>
  <a:tblStyle styleId="{B61229BF-54DC-45BD-B719-490704D57A27}" styleName="Table_2"/>
  <a:tblStyle styleId="{9E7F487C-0528-440F-85AD-258AB27230DB}" styleName="Table_3"/>
  <a:tblStyle styleId="{9A2EE872-8263-4CEF-8F65-F22FC4AEC395}" styleName="Table_4"/>
  <a:tblStyle styleId="{079BA8FD-4BEF-41D2-95F0-05DEADC60AEA}" styleName="Table_5"/>
  <a:tblStyle styleId="{65F79AC3-5D7A-44C2-96A1-82B0945EB47E}" styleName="Table_6"/>
  <a:tblStyle styleId="{23549EFA-5CA9-47B5-8899-62FDB3B752A6}" styleName="Table_7"/>
  <a:tblStyle styleId="{19C360E0-AE3F-48B9-9914-5DB6B166305E}" styleName="Table_8"/>
  <a:tblStyle styleId="{735F70B2-40B4-4266-88B5-B95B69E4522C}" styleName="Table_9"/>
  <a:tblStyle styleId="{6E2670BD-7312-4DDD-9364-6D48F67DD828}" styleName="Table_10"/>
  <a:tblStyle styleId="{173DA591-625E-4779-A719-64A900C5904A}" styleName="Table_11"/>
  <a:tblStyle styleId="{2C18256E-DB18-4C88-A827-68A934C41727}" styleName="Table_12"/>
  <a:tblStyle styleId="{0E1847A0-69E0-4E89-80B1-92BB6721B03C}" styleName="Table_13"/>
  <a:tblStyle styleId="{A1072D2E-FC34-4E18-BFAB-49111E376A02}" styleName="Table_14"/>
  <a:tblStyle styleId="{9F3B67F5-EC5F-4FF9-9A0E-12FF0A70A6AD}" styleName="Table_15"/>
  <a:tblStyle styleId="{5E69BEA9-5CE6-459B-BEA4-6FFD25FE0ABE}" styleName="Table_16"/>
  <a:tblStyle styleId="{63662888-C39C-4DE4-9D21-3E045B0417E7}" styleName="Table_17"/>
  <a:tblStyle styleId="{4E2B35E7-5624-4CA9-A141-D83335D98336}" styleName="Table_18"/>
  <a:tblStyle styleId="{B982C14E-3FCA-440A-A1C8-E04547E7A31A}" styleName="Table_19"/>
  <a:tblStyle styleId="{93F7214F-4422-49DE-BC5B-826D9FC0EBB4}" styleName="Table_20"/>
  <a:tblStyle styleId="{EC44A019-85DC-4400-9C85-43BFAC349068}" styleName="Table_21"/>
  <a:tblStyle styleId="{F71B45FD-B0AF-4B79-9CB3-822D8C064972}" styleName="Table_22"/>
  <a:tblStyle styleId="{E08C2362-D90C-4581-A270-A39907F880E4}" styleName="Table_23"/>
  <a:tblStyle styleId="{22DAEC48-8625-4EBC-99B8-F2A4113B5BBD}" styleName="Table_24"/>
  <a:tblStyle styleId="{95E00371-25B6-446A-BA69-D0961182EA29}" styleName="Table_25"/>
  <a:tblStyle styleId="{602F74A5-74C4-431B-A941-672900F1D8A7}" styleName="Table_26"/>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slide" Target="slides/slide38.xml"/><Relationship Id="rId63" Type="http://schemas.openxmlformats.org/officeDocument/2006/relationships/slide" Target="slides/slide46.xml"/><Relationship Id="rId68"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slide" Target="slides/slide41.xml"/><Relationship Id="rId66"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61" Type="http://schemas.openxmlformats.org/officeDocument/2006/relationships/slide" Target="slides/slide44.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slide" Target="slides/slide43.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34.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slide" Target="slides/slide42.xml"/><Relationship Id="rId67" Type="http://schemas.openxmlformats.org/officeDocument/2006/relationships/theme" Target="theme/theme1.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3601782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29" name="Shape 3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398" name="Shape 3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Shape 423"/>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24" name="Shape 4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41" name="Shape 4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74" name="Shape 4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Shape 48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88" name="Shape 4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Shape 496"/>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497" name="Shape 4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Shape 504"/>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05" name="Shape 5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Shape 512"/>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13" name="Shape 5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Shape 521"/>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22" name="Shape 5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38" name="Shape 5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Shape 546"/>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47" name="Shape 5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Shape 561"/>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62" name="Shape 5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Shape 574"/>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75" name="Shape 5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Shape 584"/>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85" name="Shape 5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594" name="Shape 5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Shape 601"/>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02" name="Shape 6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Shape 609"/>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10" name="Shape 6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Shape 61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18" name="Shape 6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Shape 626"/>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Shape 63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36" name="Shape 6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45" name="Shape 6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Shape 652"/>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53" name="Shape 6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Shape 667"/>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68" name="Shape 6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Shape 67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76" name="Shape 6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Shape 683"/>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84" name="Shape 6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Shape 691"/>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692" name="Shape 6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ctr" anchorCtr="0">
            <a:normAutofit/>
          </a:bodyPr>
          <a:lstStyle/>
          <a:p>
            <a:pPr>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762000" y="533400"/>
            <a:ext cx="7696199"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8" name="Shape 28"/>
          <p:cNvSpPr txBox="1">
            <a:spLocks noGrp="1"/>
          </p:cNvSpPr>
          <p:nvPr>
            <p:ph type="subTitle" idx="1"/>
          </p:nvPr>
        </p:nvSpPr>
        <p:spPr>
          <a:xfrm>
            <a:off x="838200" y="2362200"/>
            <a:ext cx="7619999" cy="3429000"/>
          </a:xfrm>
          <a:prstGeom prst="rect">
            <a:avLst/>
          </a:prstGeom>
          <a:noFill/>
          <a:ln>
            <a:noFill/>
          </a:ln>
        </p:spPr>
        <p:txBody>
          <a:bodyPr lIns="91425" tIns="91425" rIns="91425" bIns="91425" anchor="t" anchorCtr="0"/>
          <a:lstStyle>
            <a:lvl1pPr marL="0" marR="0" indent="0" algn="ctr" rtl="0">
              <a:spcBef>
                <a:spcPts val="560"/>
              </a:spcBef>
              <a:spcAft>
                <a:spcPts val="0"/>
              </a:spcAft>
              <a:buClr>
                <a:srgbClr val="000080"/>
              </a:buClr>
              <a:buFont typeface="Arial"/>
              <a:buNone/>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39" name="Shape 139"/>
          <p:cNvSpPr txBox="1">
            <a:spLocks noGrp="1"/>
          </p:cNvSpPr>
          <p:nvPr>
            <p:ph type="body" idx="1"/>
          </p:nvPr>
        </p:nvSpPr>
        <p:spPr>
          <a:xfrm rot="5400000">
            <a:off x="2537618" y="-99219"/>
            <a:ext cx="4525961" cy="7772400"/>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rot="5400000">
            <a:off x="4808537" y="2171700"/>
            <a:ext cx="5775324" cy="198119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51" name="Shape 151"/>
          <p:cNvSpPr txBox="1">
            <a:spLocks noGrp="1"/>
          </p:cNvSpPr>
          <p:nvPr>
            <p:ph type="body" idx="1"/>
          </p:nvPr>
        </p:nvSpPr>
        <p:spPr>
          <a:xfrm rot="5400000">
            <a:off x="769937" y="266700"/>
            <a:ext cx="5775324" cy="5791200"/>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63" name="Shape 163"/>
          <p:cNvSpPr txBox="1">
            <a:spLocks noGrp="1"/>
          </p:cNvSpPr>
          <p:nvPr>
            <p:ph type="body" idx="1"/>
          </p:nvPr>
        </p:nvSpPr>
        <p:spPr>
          <a:xfrm>
            <a:off x="914400" y="1524000"/>
            <a:ext cx="38099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
        <p:nvSpPr>
          <p:cNvPr id="164" name="Shape 164"/>
          <p:cNvSpPr txBox="1">
            <a:spLocks noGrp="1"/>
          </p:cNvSpPr>
          <p:nvPr>
            <p:ph type="body" idx="2"/>
          </p:nvPr>
        </p:nvSpPr>
        <p:spPr>
          <a:xfrm>
            <a:off x="4876800" y="1524000"/>
            <a:ext cx="38099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76" name="Shape 176"/>
          <p:cNvSpPr txBox="1">
            <a:spLocks noGrp="1"/>
          </p:cNvSpPr>
          <p:nvPr>
            <p:ph type="body" idx="1"/>
          </p:nvPr>
        </p:nvSpPr>
        <p:spPr>
          <a:xfrm>
            <a:off x="914400" y="1524000"/>
            <a:ext cx="38099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
        <p:nvSpPr>
          <p:cNvPr id="177" name="Shape 177"/>
          <p:cNvSpPr txBox="1">
            <a:spLocks noGrp="1"/>
          </p:cNvSpPr>
          <p:nvPr>
            <p:ph type="body" idx="2"/>
          </p:nvPr>
        </p:nvSpPr>
        <p:spPr>
          <a:xfrm>
            <a:off x="4876800" y="1524000"/>
            <a:ext cx="3809999" cy="2185988"/>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
        <p:nvSpPr>
          <p:cNvPr id="178" name="Shape 178"/>
          <p:cNvSpPr txBox="1">
            <a:spLocks noGrp="1"/>
          </p:cNvSpPr>
          <p:nvPr>
            <p:ph type="body" idx="3"/>
          </p:nvPr>
        </p:nvSpPr>
        <p:spPr>
          <a:xfrm>
            <a:off x="4876800" y="3862387"/>
            <a:ext cx="3809999" cy="2187574"/>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90" name="Shape 190"/>
          <p:cNvSpPr txBox="1">
            <a:spLocks noGrp="1"/>
          </p:cNvSpPr>
          <p:nvPr>
            <p:ph type="body" idx="1"/>
          </p:nvPr>
        </p:nvSpPr>
        <p:spPr>
          <a:xfrm>
            <a:off x="914400" y="1524000"/>
            <a:ext cx="7772400" cy="2185988"/>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
        <p:nvSpPr>
          <p:cNvPr id="191" name="Shape 191"/>
          <p:cNvSpPr txBox="1">
            <a:spLocks noGrp="1"/>
          </p:cNvSpPr>
          <p:nvPr>
            <p:ph type="body" idx="2"/>
          </p:nvPr>
        </p:nvSpPr>
        <p:spPr>
          <a:xfrm>
            <a:off x="914400" y="3862387"/>
            <a:ext cx="7772400" cy="2187574"/>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03" name="Shape 203"/>
          <p:cNvSpPr txBox="1">
            <a:spLocks noGrp="1"/>
          </p:cNvSpPr>
          <p:nvPr>
            <p:ph type="body" idx="1"/>
          </p:nvPr>
        </p:nvSpPr>
        <p:spPr>
          <a:xfrm>
            <a:off x="914400" y="1524000"/>
            <a:ext cx="38099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
        <p:nvSpPr>
          <p:cNvPr id="204" name="Shape 204"/>
          <p:cNvSpPr>
            <a:spLocks noGrp="1"/>
          </p:cNvSpPr>
          <p:nvPr>
            <p:ph type="clipArt" idx="2"/>
          </p:nvPr>
        </p:nvSpPr>
        <p:spPr>
          <a:xfrm>
            <a:off x="4876800" y="1524000"/>
            <a:ext cx="3809999" cy="4525963"/>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0" name="Shape 40"/>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rgbClr val="000080"/>
              </a:buClr>
              <a:buFont typeface="Arial"/>
              <a:buChar char="▪"/>
              <a:defRPr/>
            </a:lvl1pPr>
            <a:lvl2pPr marL="742950" indent="-107950" algn="l" rtl="0">
              <a:spcBef>
                <a:spcPts val="560"/>
              </a:spcBef>
              <a:spcAft>
                <a:spcPts val="0"/>
              </a:spcAft>
              <a:buClr>
                <a:srgbClr val="FF9F11"/>
              </a:buClr>
              <a:buFont typeface="Arial"/>
              <a:buChar char="▪"/>
              <a:defRPr/>
            </a:lvl2pPr>
            <a:lvl3pPr marL="1143000" indent="-152400" algn="l" rtl="0">
              <a:spcBef>
                <a:spcPts val="480"/>
              </a:spcBef>
              <a:spcAft>
                <a:spcPts val="0"/>
              </a:spcAft>
              <a:buClr>
                <a:srgbClr val="000080"/>
              </a:buClr>
              <a:buFont typeface="Arial"/>
              <a:buChar char="•"/>
              <a:defRPr/>
            </a:lvl3pPr>
            <a:lvl4pPr marL="1600200" indent="-165100" algn="l" rtl="0">
              <a:spcBef>
                <a:spcPts val="400"/>
              </a:spcBef>
              <a:spcAft>
                <a:spcPts val="0"/>
              </a:spcAft>
              <a:buClr>
                <a:srgbClr val="FF9F11"/>
              </a:buClr>
              <a:buFont typeface="Arial"/>
              <a:buChar char="•"/>
              <a:defRPr/>
            </a:lvl4pPr>
            <a:lvl5pPr marL="2057400" indent="-101600" algn="l" rtl="0">
              <a:spcBef>
                <a:spcPts val="400"/>
              </a:spcBef>
              <a:spcAft>
                <a:spcPts val="0"/>
              </a:spcAft>
              <a:buClr>
                <a:srgbClr val="000080"/>
              </a:buClr>
              <a:buFont typeface="Arial"/>
              <a:buChar char="–"/>
              <a:defRPr/>
            </a:lvl5pPr>
            <a:lvl6pPr marL="2514600" indent="-101600" algn="l" rtl="0">
              <a:spcBef>
                <a:spcPts val="400"/>
              </a:spcBef>
              <a:spcAft>
                <a:spcPts val="0"/>
              </a:spcAft>
              <a:buClr>
                <a:srgbClr val="000080"/>
              </a:buClr>
              <a:buFont typeface="Arial"/>
              <a:buChar char="–"/>
              <a:defRPr/>
            </a:lvl6pPr>
            <a:lvl7pPr marL="2971800" indent="-101600" algn="l" rtl="0">
              <a:spcBef>
                <a:spcPts val="400"/>
              </a:spcBef>
              <a:spcAft>
                <a:spcPts val="0"/>
              </a:spcAft>
              <a:buClr>
                <a:srgbClr val="000080"/>
              </a:buClr>
              <a:buFont typeface="Arial"/>
              <a:buChar char="–"/>
              <a:defRPr/>
            </a:lvl7pPr>
            <a:lvl8pPr marL="3429000" indent="-101600" algn="l" rtl="0">
              <a:spcBef>
                <a:spcPts val="400"/>
              </a:spcBef>
              <a:spcAft>
                <a:spcPts val="0"/>
              </a:spcAft>
              <a:buClr>
                <a:srgbClr val="000080"/>
              </a:buClr>
              <a:buFont typeface="Arial"/>
              <a:buChar char="–"/>
              <a:defRPr/>
            </a:lvl8pPr>
            <a:lvl9pPr marL="3886200" indent="-101600" algn="l" rtl="0">
              <a:spcBef>
                <a:spcPts val="400"/>
              </a:spcBef>
              <a:spcAft>
                <a:spcPts val="0"/>
              </a:spcAft>
              <a:buClr>
                <a:srgbClr val="000080"/>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4" name="Shape 64"/>
          <p:cNvSpPr txBox="1">
            <a:spLocks noGrp="1"/>
          </p:cNvSpPr>
          <p:nvPr>
            <p:ph type="body" idx="1"/>
          </p:nvPr>
        </p:nvSpPr>
        <p:spPr>
          <a:xfrm>
            <a:off x="914400" y="1524000"/>
            <a:ext cx="38099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body" idx="2"/>
          </p:nvPr>
        </p:nvSpPr>
        <p:spPr>
          <a:xfrm>
            <a:off x="4876800" y="1524000"/>
            <a:ext cx="38099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8" name="Shape 7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0" name="Shape 8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3" name="Shape 11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6" name="Shape 126"/>
          <p:cNvSpPr>
            <a:spLocks noGrp="1"/>
          </p:cNvSpPr>
          <p:nvPr>
            <p:ph type="pic" idx="2"/>
          </p:nvPr>
        </p:nvSpPr>
        <p:spPr>
          <a:xfrm>
            <a:off x="1792288" y="612775"/>
            <a:ext cx="5486399" cy="4114800"/>
          </a:xfrm>
          <a:prstGeom prst="rect">
            <a:avLst/>
          </a:prstGeom>
          <a:noFill/>
          <a:ln>
            <a:noFill/>
          </a:ln>
        </p:spPr>
      </p:sp>
      <p:sp>
        <p:nvSpPr>
          <p:cNvPr id="127" name="Shape 12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3.xml"/><Relationship Id="rId1" Type="http://schemas.openxmlformats.org/officeDocument/2006/relationships/slideLayout" Target="../slideLayouts/slideLayout1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4.xml"/><Relationship Id="rId1" Type="http://schemas.openxmlformats.org/officeDocument/2006/relationships/slideLayout" Target="../slideLayouts/slideLayout13.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5.xml"/><Relationship Id="rId1" Type="http://schemas.openxmlformats.org/officeDocument/2006/relationships/slideLayout" Target="../slideLayouts/slideLayout14.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6.xml"/><Relationship Id="rId1" Type="http://schemas.openxmlformats.org/officeDocument/2006/relationships/slideLayout" Target="../slideLayouts/slideLayout1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7.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1" name="Shape 11"/>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cxnSp>
        <p:nvCxnSpPr>
          <p:cNvPr id="14" name="Shape 14"/>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5" name="Shape 15"/>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6" name="Shape 16"/>
          <p:cNvPicPr preferRelativeResize="0"/>
          <p:nvPr/>
        </p:nvPicPr>
        <p:blipFill rotWithShape="1">
          <a:blip r:embed="rId2">
            <a:alphaModFix/>
          </a:blip>
          <a:srcRect/>
          <a:stretch/>
        </p:blipFill>
        <p:spPr>
          <a:xfrm>
            <a:off x="152400" y="533400"/>
            <a:ext cx="487361" cy="704850"/>
          </a:xfrm>
          <a:prstGeom prst="rect">
            <a:avLst/>
          </a:prstGeom>
          <a:noFill/>
          <a:ln>
            <a:noFill/>
          </a:ln>
        </p:spPr>
      </p:pic>
    </p:spTree>
  </p:cSld>
  <p:clrMap bg1="lt1" tx1="dk1" bg2="dk2" tx2="lt2" accent1="accent1" accent2="accent2" accent3="accent3" accent4="accent4" accent5="accent5" accent6="accent6" hlink="hlink" folHlink="folHlink"/>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cxnSp>
        <p:nvCxnSpPr>
          <p:cNvPr id="116" name="Shape 116"/>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17" name="Shape 117"/>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18" name="Shape 118"/>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19" name="Shape 119"/>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20" name="Shape 120"/>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21" name="Shape 121"/>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2" name="Shape 122"/>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3" name="Shape 12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8"/>
        <p:cNvGrpSpPr/>
        <p:nvPr/>
      </p:nvGrpSpPr>
      <p:grpSpPr>
        <a:xfrm>
          <a:off x="0" y="0"/>
          <a:ext cx="0" cy="0"/>
          <a:chOff x="0" y="0"/>
          <a:chExt cx="0" cy="0"/>
        </a:xfrm>
      </p:grpSpPr>
      <p:cxnSp>
        <p:nvCxnSpPr>
          <p:cNvPr id="129" name="Shape 129"/>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30" name="Shape 130"/>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31" name="Shape 131"/>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32" name="Shape 132"/>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33" name="Shape 133"/>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34" name="Shape 134"/>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5" name="Shape 135"/>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6" name="Shape 136"/>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cxnSp>
        <p:nvCxnSpPr>
          <p:cNvPr id="141" name="Shape 141"/>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42" name="Shape 142"/>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43" name="Shape 143"/>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44" name="Shape 144"/>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45" name="Shape 145"/>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46" name="Shape 146"/>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7" name="Shape 147"/>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8" name="Shape 148"/>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cxnSp>
        <p:nvCxnSpPr>
          <p:cNvPr id="153" name="Shape 153"/>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54" name="Shape 154"/>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55" name="Shape 155"/>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56" name="Shape 156"/>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57" name="Shape 157"/>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58" name="Shape 158"/>
          <p:cNvSpPr txBox="1">
            <a:spLocks noGrp="1"/>
          </p:cNvSpPr>
          <p:nvPr>
            <p:ph type="dt" idx="10"/>
          </p:nvPr>
        </p:nvSpPr>
        <p:spPr>
          <a:xfrm>
            <a:off x="4114800" y="6248400"/>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9" name="Shape 159"/>
          <p:cNvSpPr txBox="1">
            <a:spLocks noGrp="1"/>
          </p:cNvSpPr>
          <p:nvPr>
            <p:ph type="ftr" idx="11"/>
          </p:nvPr>
        </p:nvSpPr>
        <p:spPr>
          <a:xfrm>
            <a:off x="762000" y="6248400"/>
            <a:ext cx="33527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0" name="Shape 160"/>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5"/>
        <p:cNvGrpSpPr/>
        <p:nvPr/>
      </p:nvGrpSpPr>
      <p:grpSpPr>
        <a:xfrm>
          <a:off x="0" y="0"/>
          <a:ext cx="0" cy="0"/>
          <a:chOff x="0" y="0"/>
          <a:chExt cx="0" cy="0"/>
        </a:xfrm>
      </p:grpSpPr>
      <p:cxnSp>
        <p:nvCxnSpPr>
          <p:cNvPr id="166" name="Shape 166"/>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67" name="Shape 167"/>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68" name="Shape 168"/>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69" name="Shape 169"/>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70" name="Shape 170"/>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71" name="Shape 171"/>
          <p:cNvSpPr txBox="1">
            <a:spLocks noGrp="1"/>
          </p:cNvSpPr>
          <p:nvPr>
            <p:ph type="dt" idx="10"/>
          </p:nvPr>
        </p:nvSpPr>
        <p:spPr>
          <a:xfrm>
            <a:off x="4114800" y="6248400"/>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2" name="Shape 172"/>
          <p:cNvSpPr txBox="1">
            <a:spLocks noGrp="1"/>
          </p:cNvSpPr>
          <p:nvPr>
            <p:ph type="ftr" idx="11"/>
          </p:nvPr>
        </p:nvSpPr>
        <p:spPr>
          <a:xfrm>
            <a:off x="762000" y="6248400"/>
            <a:ext cx="33527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3" name="Shape 17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cxnSp>
        <p:nvCxnSpPr>
          <p:cNvPr id="180" name="Shape 180"/>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81" name="Shape 181"/>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82" name="Shape 182"/>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83" name="Shape 183"/>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84" name="Shape 184"/>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85" name="Shape 185"/>
          <p:cNvSpPr txBox="1">
            <a:spLocks noGrp="1"/>
          </p:cNvSpPr>
          <p:nvPr>
            <p:ph type="dt" idx="10"/>
          </p:nvPr>
        </p:nvSpPr>
        <p:spPr>
          <a:xfrm>
            <a:off x="4114800" y="6248400"/>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6" name="Shape 186"/>
          <p:cNvSpPr txBox="1">
            <a:spLocks noGrp="1"/>
          </p:cNvSpPr>
          <p:nvPr>
            <p:ph type="ftr" idx="11"/>
          </p:nvPr>
        </p:nvSpPr>
        <p:spPr>
          <a:xfrm>
            <a:off x="762000" y="6248400"/>
            <a:ext cx="33527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7" name="Shape 18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cxnSp>
        <p:nvCxnSpPr>
          <p:cNvPr id="193" name="Shape 193"/>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94" name="Shape 194"/>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95" name="Shape 195"/>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96" name="Shape 196"/>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97" name="Shape 197"/>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98" name="Shape 198"/>
          <p:cNvSpPr txBox="1">
            <a:spLocks noGrp="1"/>
          </p:cNvSpPr>
          <p:nvPr>
            <p:ph type="dt" idx="10"/>
          </p:nvPr>
        </p:nvSpPr>
        <p:spPr>
          <a:xfrm>
            <a:off x="4114800" y="6248400"/>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9" name="Shape 199"/>
          <p:cNvSpPr txBox="1">
            <a:spLocks noGrp="1"/>
          </p:cNvSpPr>
          <p:nvPr>
            <p:ph type="ftr" idx="11"/>
          </p:nvPr>
        </p:nvSpPr>
        <p:spPr>
          <a:xfrm>
            <a:off x="762000" y="6248400"/>
            <a:ext cx="33527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0" name="Shape 200"/>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5"/>
        <p:cNvGrpSpPr/>
        <p:nvPr/>
      </p:nvGrpSpPr>
      <p:grpSpPr>
        <a:xfrm>
          <a:off x="0" y="0"/>
          <a:ext cx="0" cy="0"/>
          <a:chOff x="0" y="0"/>
          <a:chExt cx="0" cy="0"/>
        </a:xfrm>
      </p:grpSpPr>
      <p:cxnSp>
        <p:nvCxnSpPr>
          <p:cNvPr id="206" name="Shape 206"/>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207" name="Shape 207"/>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208" name="Shape 208"/>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209" name="Shape 209"/>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10" name="Shape 210"/>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211" name="Shape 211"/>
          <p:cNvSpPr txBox="1">
            <a:spLocks noGrp="1"/>
          </p:cNvSpPr>
          <p:nvPr>
            <p:ph type="dt" idx="10"/>
          </p:nvPr>
        </p:nvSpPr>
        <p:spPr>
          <a:xfrm>
            <a:off x="4114800" y="6248400"/>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2" name="Shape 212"/>
          <p:cNvSpPr txBox="1">
            <a:spLocks noGrp="1"/>
          </p:cNvSpPr>
          <p:nvPr>
            <p:ph type="ftr" idx="11"/>
          </p:nvPr>
        </p:nvSpPr>
        <p:spPr>
          <a:xfrm>
            <a:off x="762000" y="6248400"/>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3" name="Shape 21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cxnSp>
        <p:nvCxnSpPr>
          <p:cNvPr id="18" name="Shape 18"/>
          <p:cNvCxnSpPr/>
          <p:nvPr/>
        </p:nvCxnSpPr>
        <p:spPr>
          <a:xfrm rot="10800000">
            <a:off x="685800" y="152400"/>
            <a:ext cx="0" cy="5943599"/>
          </a:xfrm>
          <a:prstGeom prst="straightConnector1">
            <a:avLst/>
          </a:prstGeom>
          <a:noFill/>
          <a:ln w="69850" cap="rnd">
            <a:solidFill>
              <a:srgbClr val="FF9F11"/>
            </a:solidFill>
            <a:prstDash val="solid"/>
            <a:miter/>
            <a:headEnd type="none" w="med" len="med"/>
            <a:tailEnd type="none" w="med" len="med"/>
          </a:ln>
        </p:spPr>
      </p:cxnSp>
      <p:cxnSp>
        <p:nvCxnSpPr>
          <p:cNvPr id="19" name="Shape 19"/>
          <p:cNvCxnSpPr/>
          <p:nvPr/>
        </p:nvCxnSpPr>
        <p:spPr>
          <a:xfrm rot="10800000">
            <a:off x="228600" y="2133600"/>
            <a:ext cx="8381999" cy="0"/>
          </a:xfrm>
          <a:prstGeom prst="straightConnector1">
            <a:avLst/>
          </a:prstGeom>
          <a:noFill/>
          <a:ln w="69850" cap="rnd">
            <a:solidFill>
              <a:srgbClr val="000080"/>
            </a:solidFill>
            <a:prstDash val="solid"/>
            <a:miter/>
            <a:headEnd type="none" w="med" len="med"/>
            <a:tailEnd type="none" w="med" len="med"/>
          </a:ln>
        </p:spPr>
      </p:cxnSp>
      <p:pic>
        <p:nvPicPr>
          <p:cNvPr id="20" name="Shape 20"/>
          <p:cNvPicPr preferRelativeResize="0"/>
          <p:nvPr/>
        </p:nvPicPr>
        <p:blipFill rotWithShape="1">
          <a:blip r:embed="rId3">
            <a:alphaModFix/>
          </a:blip>
          <a:srcRect/>
          <a:stretch/>
        </p:blipFill>
        <p:spPr>
          <a:xfrm>
            <a:off x="152400" y="990600"/>
            <a:ext cx="487361" cy="704850"/>
          </a:xfrm>
          <a:prstGeom prst="rect">
            <a:avLst/>
          </a:prstGeom>
          <a:noFill/>
          <a:ln>
            <a:noFill/>
          </a:ln>
        </p:spPr>
      </p:pic>
      <p:sp>
        <p:nvSpPr>
          <p:cNvPr id="21" name="Shape 21"/>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2" name="Shape 22"/>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23" name="Shape 2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cxnSp>
        <p:nvCxnSpPr>
          <p:cNvPr id="30" name="Shape 30"/>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31" name="Shape 31"/>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32" name="Shape 32"/>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33" name="Shape 33"/>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4" name="Shape 34"/>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35" name="Shape 35"/>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cxnSp>
        <p:nvCxnSpPr>
          <p:cNvPr id="42" name="Shape 42"/>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43" name="Shape 43"/>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44" name="Shape 44"/>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45" name="Shape 45"/>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46" name="Shape 46"/>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47" name="Shape 47"/>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cxnSp>
        <p:nvCxnSpPr>
          <p:cNvPr id="54" name="Shape 54"/>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55" name="Shape 55"/>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56" name="Shape 56"/>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57" name="Shape 57"/>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58" name="Shape 58"/>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59" name="Shape 59"/>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cxnSp>
        <p:nvCxnSpPr>
          <p:cNvPr id="67" name="Shape 67"/>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68" name="Shape 68"/>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69" name="Shape 69"/>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70" name="Shape 70"/>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71" name="Shape 71"/>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72" name="Shape 72"/>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cxnSp>
        <p:nvCxnSpPr>
          <p:cNvPr id="82" name="Shape 82"/>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83" name="Shape 83"/>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84" name="Shape 84"/>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85" name="Shape 85"/>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86" name="Shape 86"/>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87" name="Shape 87"/>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8" name="Shape 88"/>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9" name="Shape 89"/>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cxnSp>
        <p:nvCxnSpPr>
          <p:cNvPr id="93" name="Shape 93"/>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94" name="Shape 94"/>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95" name="Shape 95"/>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96" name="Shape 96"/>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97" name="Shape 97"/>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98" name="Shape 98"/>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9" name="Shape 99"/>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0" name="Shape 100"/>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cxnSp>
        <p:nvCxnSpPr>
          <p:cNvPr id="103" name="Shape 103"/>
          <p:cNvCxnSpPr/>
          <p:nvPr/>
        </p:nvCxnSpPr>
        <p:spPr>
          <a:xfrm rot="10800000">
            <a:off x="762000" y="228600"/>
            <a:ext cx="0" cy="5943599"/>
          </a:xfrm>
          <a:prstGeom prst="straightConnector1">
            <a:avLst/>
          </a:prstGeom>
          <a:noFill/>
          <a:ln w="69850" cap="rnd">
            <a:solidFill>
              <a:srgbClr val="FF9F11"/>
            </a:solidFill>
            <a:prstDash val="solid"/>
            <a:miter/>
            <a:headEnd type="none" w="med" len="med"/>
            <a:tailEnd type="none" w="med" len="med"/>
          </a:ln>
        </p:spPr>
      </p:cxnSp>
      <p:cxnSp>
        <p:nvCxnSpPr>
          <p:cNvPr id="104" name="Shape 104"/>
          <p:cNvCxnSpPr/>
          <p:nvPr/>
        </p:nvCxnSpPr>
        <p:spPr>
          <a:xfrm rot="10800000">
            <a:off x="304800" y="1371600"/>
            <a:ext cx="8381999" cy="0"/>
          </a:xfrm>
          <a:prstGeom prst="straightConnector1">
            <a:avLst/>
          </a:prstGeom>
          <a:noFill/>
          <a:ln w="69850" cap="rnd">
            <a:solidFill>
              <a:srgbClr val="000080"/>
            </a:solidFill>
            <a:prstDash val="solid"/>
            <a:miter/>
            <a:headEnd type="none" w="med" len="med"/>
            <a:tailEnd type="none" w="med" len="med"/>
          </a:ln>
        </p:spPr>
      </p:cxnSp>
      <p:pic>
        <p:nvPicPr>
          <p:cNvPr id="105" name="Shape 105"/>
          <p:cNvPicPr preferRelativeResize="0"/>
          <p:nvPr/>
        </p:nvPicPr>
        <p:blipFill rotWithShape="1">
          <a:blip r:embed="rId3">
            <a:alphaModFix/>
          </a:blip>
          <a:srcRect/>
          <a:stretch/>
        </p:blipFill>
        <p:spPr>
          <a:xfrm>
            <a:off x="152400" y="533400"/>
            <a:ext cx="487361" cy="704850"/>
          </a:xfrm>
          <a:prstGeom prst="rect">
            <a:avLst/>
          </a:prstGeom>
          <a:noFill/>
          <a:ln>
            <a:noFill/>
          </a:ln>
        </p:spPr>
      </p:pic>
      <p:sp>
        <p:nvSpPr>
          <p:cNvPr id="106" name="Shape 106"/>
          <p:cNvSpPr txBox="1">
            <a:spLocks noGrp="1"/>
          </p:cNvSpPr>
          <p:nvPr>
            <p:ph type="title"/>
          </p:nvPr>
        </p:nvSpPr>
        <p:spPr>
          <a:xfrm>
            <a:off x="762000" y="274637"/>
            <a:ext cx="79247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7" name="Shape 107"/>
          <p:cNvSpPr txBox="1">
            <a:spLocks noGrp="1"/>
          </p:cNvSpPr>
          <p:nvPr>
            <p:ph type="body" idx="1"/>
          </p:nvPr>
        </p:nvSpPr>
        <p:spPr>
          <a:xfrm>
            <a:off x="914400" y="1524000"/>
            <a:ext cx="77724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rgbClr val="000080"/>
              </a:buClr>
              <a:buFont typeface="Arial"/>
              <a:buChar char="▪"/>
              <a:defRPr/>
            </a:lvl1pPr>
            <a:lvl2pPr marL="742950" marR="0" indent="-107950" algn="l" rtl="0">
              <a:spcBef>
                <a:spcPts val="560"/>
              </a:spcBef>
              <a:spcAft>
                <a:spcPts val="0"/>
              </a:spcAft>
              <a:buClr>
                <a:srgbClr val="FF9F11"/>
              </a:buClr>
              <a:buFont typeface="Arial"/>
              <a:buChar char="▪"/>
              <a:defRPr/>
            </a:lvl2pPr>
            <a:lvl3pPr marL="1143000" marR="0" indent="-152400" algn="l" rtl="0">
              <a:spcBef>
                <a:spcPts val="480"/>
              </a:spcBef>
              <a:spcAft>
                <a:spcPts val="0"/>
              </a:spcAft>
              <a:buClr>
                <a:srgbClr val="000080"/>
              </a:buClr>
              <a:buFont typeface="Arial"/>
              <a:buChar char="•"/>
              <a:defRPr/>
            </a:lvl3pPr>
            <a:lvl4pPr marL="1600200" marR="0" indent="-165100" algn="l" rtl="0">
              <a:spcBef>
                <a:spcPts val="400"/>
              </a:spcBef>
              <a:spcAft>
                <a:spcPts val="0"/>
              </a:spcAft>
              <a:buClr>
                <a:srgbClr val="FF9F11"/>
              </a:buClr>
              <a:buFont typeface="Arial"/>
              <a:buChar char="•"/>
              <a:defRPr/>
            </a:lvl4pPr>
            <a:lvl5pPr marL="2057400" marR="0" indent="-101600" algn="l" rtl="0">
              <a:spcBef>
                <a:spcPts val="400"/>
              </a:spcBef>
              <a:spcAft>
                <a:spcPts val="0"/>
              </a:spcAft>
              <a:buClr>
                <a:srgbClr val="000080"/>
              </a:buClr>
              <a:buFont typeface="Arial"/>
              <a:buChar char="–"/>
              <a:defRPr/>
            </a:lvl5pPr>
            <a:lvl6pPr marL="2514600" marR="0" indent="-101600" algn="l" rtl="0">
              <a:spcBef>
                <a:spcPts val="400"/>
              </a:spcBef>
              <a:spcAft>
                <a:spcPts val="0"/>
              </a:spcAft>
              <a:buClr>
                <a:srgbClr val="000080"/>
              </a:buClr>
              <a:buFont typeface="Arial"/>
              <a:buChar char="–"/>
              <a:defRPr/>
            </a:lvl6pPr>
            <a:lvl7pPr marL="2971800" marR="0" indent="-101600" algn="l" rtl="0">
              <a:spcBef>
                <a:spcPts val="400"/>
              </a:spcBef>
              <a:spcAft>
                <a:spcPts val="0"/>
              </a:spcAft>
              <a:buClr>
                <a:srgbClr val="000080"/>
              </a:buClr>
              <a:buFont typeface="Arial"/>
              <a:buChar char="–"/>
              <a:defRPr/>
            </a:lvl7pPr>
            <a:lvl8pPr marL="3429000" marR="0" indent="-101600" algn="l" rtl="0">
              <a:spcBef>
                <a:spcPts val="400"/>
              </a:spcBef>
              <a:spcAft>
                <a:spcPts val="0"/>
              </a:spcAft>
              <a:buClr>
                <a:srgbClr val="000080"/>
              </a:buClr>
              <a:buFont typeface="Arial"/>
              <a:buChar char="–"/>
              <a:defRPr/>
            </a:lvl8pPr>
            <a:lvl9pPr marL="3886200" marR="0" indent="-101600" algn="l" rtl="0">
              <a:spcBef>
                <a:spcPts val="400"/>
              </a:spcBef>
              <a:spcAft>
                <a:spcPts val="0"/>
              </a:spcAft>
              <a:buClr>
                <a:srgbClr val="000080"/>
              </a:buClr>
              <a:buFont typeface="Arial"/>
              <a:buChar char="–"/>
              <a:defRPr/>
            </a:lvl9pPr>
          </a:lstStyle>
          <a:p>
            <a:endParaRPr/>
          </a:p>
        </p:txBody>
      </p:sp>
      <p:sp>
        <p:nvSpPr>
          <p:cNvPr id="108" name="Shape 108"/>
          <p:cNvSpPr txBox="1">
            <a:spLocks noGrp="1"/>
          </p:cNvSpPr>
          <p:nvPr>
            <p:ph type="dt" idx="10"/>
          </p:nvPr>
        </p:nvSpPr>
        <p:spPr>
          <a:xfrm>
            <a:off x="4495800" y="6248400"/>
            <a:ext cx="1752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9" name="Shape 109"/>
          <p:cNvSpPr txBox="1">
            <a:spLocks noGrp="1"/>
          </p:cNvSpPr>
          <p:nvPr>
            <p:ph type="ftr" idx="11"/>
          </p:nvPr>
        </p:nvSpPr>
        <p:spPr>
          <a:xfrm>
            <a:off x="762000" y="6248400"/>
            <a:ext cx="3657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0" name="Shape 110"/>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ctrTitle"/>
          </p:nvPr>
        </p:nvSpPr>
        <p:spPr>
          <a:xfrm>
            <a:off x="762000" y="533400"/>
            <a:ext cx="7696199" cy="1470024"/>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0" i="0" u="none" strike="noStrike" cap="none" baseline="0">
                <a:solidFill>
                  <a:srgbClr val="000080"/>
                </a:solidFill>
                <a:latin typeface="Arial"/>
                <a:ea typeface="Arial"/>
                <a:cs typeface="Arial"/>
                <a:sym typeface="Arial"/>
              </a:rPr>
              <a:t>CHAPTER 5:</a:t>
            </a:r>
            <a:br>
              <a:rPr lang="en-US" sz="4400" b="0" i="0" u="none" strike="noStrike" cap="none" baseline="0">
                <a:solidFill>
                  <a:srgbClr val="000080"/>
                </a:solidFill>
                <a:latin typeface="Arial"/>
                <a:ea typeface="Arial"/>
                <a:cs typeface="Arial"/>
                <a:sym typeface="Arial"/>
              </a:rPr>
            </a:br>
            <a:r>
              <a:rPr lang="en-US" sz="4400" b="0" i="0" u="none" strike="noStrike" cap="none" baseline="0">
                <a:solidFill>
                  <a:srgbClr val="000080"/>
                </a:solidFill>
                <a:latin typeface="Arial"/>
                <a:ea typeface="Arial"/>
                <a:cs typeface="Arial"/>
                <a:sym typeface="Arial"/>
              </a:rPr>
              <a:t>Representing Numerical Data</a:t>
            </a:r>
          </a:p>
        </p:txBody>
      </p:sp>
      <p:sp>
        <p:nvSpPr>
          <p:cNvPr id="218" name="Shape 218"/>
          <p:cNvSpPr txBox="1">
            <a:spLocks noGrp="1"/>
          </p:cNvSpPr>
          <p:nvPr>
            <p:ph type="subTitle" idx="1"/>
          </p:nvPr>
        </p:nvSpPr>
        <p:spPr>
          <a:xfrm>
            <a:off x="838200" y="2362200"/>
            <a:ext cx="7619999" cy="3657600"/>
          </a:xfrm>
          <a:prstGeom prst="rect">
            <a:avLst/>
          </a:prstGeom>
          <a:noFill/>
          <a:ln>
            <a:noFill/>
          </a:ln>
        </p:spPr>
        <p:txBody>
          <a:bodyPr lIns="91425" tIns="45700" rIns="91425" bIns="45700" anchor="t" anchorCtr="0">
            <a:normAutofit/>
          </a:bodyPr>
          <a:lstStyle/>
          <a:p>
            <a:pPr marL="0" marR="0" lvl="0" indent="0" algn="ctr" rtl="0">
              <a:lnSpc>
                <a:spcPct val="100000"/>
              </a:lnSpc>
              <a:spcBef>
                <a:spcPts val="0"/>
              </a:spcBef>
              <a:spcAft>
                <a:spcPts val="0"/>
              </a:spcAft>
              <a:buClr>
                <a:srgbClr val="000080"/>
              </a:buClr>
              <a:buSzPct val="25000"/>
              <a:buFont typeface="Arial"/>
              <a:buNone/>
            </a:pPr>
            <a:r>
              <a:rPr lang="en-US" sz="2800" b="1" i="0" u="none" strike="noStrike" cap="none" baseline="0">
                <a:solidFill>
                  <a:srgbClr val="000080"/>
                </a:solidFill>
                <a:latin typeface="Arial"/>
                <a:ea typeface="Arial"/>
                <a:cs typeface="Arial"/>
                <a:sym typeface="Arial"/>
              </a:rPr>
              <a:t>The Architecture of Computer Hardware and Systems Software &amp; Networking:</a:t>
            </a:r>
          </a:p>
          <a:p>
            <a:pPr marL="0" marR="0" lvl="0" indent="0" algn="ctr" rtl="0">
              <a:lnSpc>
                <a:spcPct val="100000"/>
              </a:lnSpc>
              <a:spcBef>
                <a:spcPts val="480"/>
              </a:spcBef>
              <a:spcAft>
                <a:spcPts val="0"/>
              </a:spcAft>
              <a:buClr>
                <a:srgbClr val="000080"/>
              </a:buClr>
              <a:buSzPct val="25000"/>
              <a:buFont typeface="Arial"/>
              <a:buNone/>
            </a:pPr>
            <a:r>
              <a:rPr lang="en-US" sz="2400" b="1" i="0" u="none" strike="noStrike" cap="none" baseline="0">
                <a:solidFill>
                  <a:srgbClr val="000080"/>
                </a:solidFill>
                <a:latin typeface="Arial"/>
                <a:ea typeface="Arial"/>
                <a:cs typeface="Arial"/>
                <a:sym typeface="Arial"/>
              </a:rPr>
              <a:t>An Information Technology Approach</a:t>
            </a:r>
          </a:p>
          <a:p>
            <a:pPr marL="0" marR="0" lvl="0" indent="0" algn="ctr" rtl="0">
              <a:lnSpc>
                <a:spcPct val="100000"/>
              </a:lnSpc>
              <a:spcBef>
                <a:spcPts val="480"/>
              </a:spcBef>
              <a:spcAft>
                <a:spcPts val="0"/>
              </a:spcAft>
              <a:buClr>
                <a:srgbClr val="000080"/>
              </a:buClr>
              <a:buSzPct val="25000"/>
              <a:buFont typeface="Arial"/>
              <a:buNone/>
            </a:pPr>
            <a:r>
              <a:rPr lang="en-US" sz="2400" b="1" i="0" u="none" strike="noStrike" cap="none" baseline="0">
                <a:solidFill>
                  <a:srgbClr val="FF9F11"/>
                </a:solidFill>
                <a:latin typeface="Arial"/>
                <a:ea typeface="Arial"/>
                <a:cs typeface="Arial"/>
                <a:sym typeface="Arial"/>
              </a:rPr>
              <a:t>4th  Edition, Irv Englander</a:t>
            </a:r>
          </a:p>
          <a:p>
            <a:pPr marL="0" marR="0" lvl="0" indent="0" algn="ctr" rtl="0">
              <a:lnSpc>
                <a:spcPct val="100000"/>
              </a:lnSpc>
              <a:spcBef>
                <a:spcPts val="480"/>
              </a:spcBef>
              <a:spcAft>
                <a:spcPts val="0"/>
              </a:spcAft>
              <a:buClr>
                <a:srgbClr val="000080"/>
              </a:buClr>
              <a:buSzPct val="25000"/>
              <a:buFont typeface="Arial"/>
              <a:buNone/>
            </a:pPr>
            <a:r>
              <a:rPr lang="en-US" sz="2400" b="1" i="0" u="none" strike="noStrike" cap="none" baseline="0">
                <a:solidFill>
                  <a:srgbClr val="FF9F11"/>
                </a:solidFill>
                <a:latin typeface="Arial"/>
                <a:ea typeface="Arial"/>
                <a:cs typeface="Arial"/>
                <a:sym typeface="Arial"/>
              </a:rPr>
              <a:t>John Wiley and Sons ©2010</a:t>
            </a:r>
          </a:p>
          <a:p>
            <a:pPr marL="0" marR="0" lvl="0" indent="0" algn="ctr" rtl="0">
              <a:lnSpc>
                <a:spcPct val="100000"/>
              </a:lnSpc>
              <a:spcBef>
                <a:spcPts val="480"/>
              </a:spcBef>
              <a:spcAft>
                <a:spcPts val="0"/>
              </a:spcAft>
              <a:buClr>
                <a:srgbClr val="000080"/>
              </a:buClr>
              <a:buFont typeface="Arial"/>
              <a:buNone/>
            </a:pPr>
            <a:endParaRPr sz="2400" b="1" i="0" u="none" strike="noStrike" cap="none" baseline="0">
              <a:solidFill>
                <a:srgbClr val="FF9F11"/>
              </a:solidFill>
              <a:latin typeface="Arial"/>
              <a:ea typeface="Arial"/>
              <a:cs typeface="Arial"/>
              <a:sym typeface="Arial"/>
            </a:endParaRPr>
          </a:p>
          <a:p>
            <a:pPr marL="0" marR="0" lvl="0" indent="0" algn="l" rtl="0">
              <a:lnSpc>
                <a:spcPct val="100000"/>
              </a:lnSpc>
              <a:spcBef>
                <a:spcPts val="360"/>
              </a:spcBef>
              <a:spcAft>
                <a:spcPts val="0"/>
              </a:spcAft>
              <a:buClr>
                <a:srgbClr val="000080"/>
              </a:buClr>
              <a:buSzPct val="25000"/>
              <a:buFont typeface="Arial"/>
              <a:buNone/>
            </a:pPr>
            <a:r>
              <a:rPr lang="en-US" sz="1800" b="0" i="0" u="none" strike="noStrike" cap="none" baseline="0">
                <a:solidFill>
                  <a:schemeClr val="dk1"/>
                </a:solidFill>
                <a:latin typeface="Arial"/>
                <a:ea typeface="Arial"/>
                <a:cs typeface="Arial"/>
                <a:sym typeface="Arial"/>
              </a:rPr>
              <a:t>PowerPoint slides authored by Wilson Wong, Bentley University</a:t>
            </a:r>
          </a:p>
          <a:p>
            <a:pPr marL="0" marR="0" lvl="0" indent="0" algn="l" rtl="0">
              <a:lnSpc>
                <a:spcPct val="100000"/>
              </a:lnSpc>
              <a:spcBef>
                <a:spcPts val="360"/>
              </a:spcBef>
              <a:spcAft>
                <a:spcPts val="0"/>
              </a:spcAft>
              <a:buClr>
                <a:srgbClr val="000080"/>
              </a:buClr>
              <a:buSzPct val="25000"/>
              <a:buFont typeface="Arial"/>
              <a:buNone/>
            </a:pPr>
            <a:r>
              <a:rPr lang="en-US" sz="1800" b="0" i="0" u="none" strike="noStrike" cap="none" baseline="0">
                <a:solidFill>
                  <a:schemeClr val="dk1"/>
                </a:solidFill>
                <a:latin typeface="Arial"/>
                <a:ea typeface="Arial"/>
                <a:cs typeface="Arial"/>
                <a:sym typeface="Arial"/>
              </a:rPr>
              <a:t>PowerPoint slides for the 3</a:t>
            </a:r>
            <a:r>
              <a:rPr lang="en-US" sz="1800" b="0" i="0" u="none" strike="noStrike" cap="none" baseline="30000">
                <a:solidFill>
                  <a:schemeClr val="dk1"/>
                </a:solidFill>
                <a:latin typeface="Arial"/>
                <a:ea typeface="Arial"/>
                <a:cs typeface="Arial"/>
                <a:sym typeface="Arial"/>
              </a:rPr>
              <a:t>rd</a:t>
            </a:r>
            <a:r>
              <a:rPr lang="en-US" sz="1800" b="0" i="0" u="none" strike="noStrike" cap="none" baseline="0">
                <a:solidFill>
                  <a:schemeClr val="dk1"/>
                </a:solidFill>
                <a:latin typeface="Arial"/>
                <a:ea typeface="Arial"/>
                <a:cs typeface="Arial"/>
                <a:sym typeface="Arial"/>
              </a:rPr>
              <a:t> edition were co-authored with Lynne Senne, Bentley University</a:t>
            </a:r>
          </a:p>
          <a:p>
            <a:pPr marL="0" marR="0" lvl="0" indent="0" algn="ctr" rtl="0">
              <a:lnSpc>
                <a:spcPct val="100000"/>
              </a:lnSpc>
              <a:spcBef>
                <a:spcPts val="480"/>
              </a:spcBef>
              <a:spcAft>
                <a:spcPts val="0"/>
              </a:spcAft>
              <a:buClr>
                <a:srgbClr val="000080"/>
              </a:buClr>
              <a:buFont typeface="Arial"/>
              <a:buNone/>
            </a:pPr>
            <a:endParaRPr sz="2400" b="1" i="0" u="none" strike="noStrike" cap="none" baseline="0">
              <a:solidFill>
                <a:srgbClr val="FF9F11"/>
              </a:solidFill>
              <a:latin typeface="Arial"/>
              <a:ea typeface="Arial"/>
              <a:cs typeface="Arial"/>
              <a:sym typeface="Arial"/>
            </a:endParaRPr>
          </a:p>
          <a:p>
            <a:pPr marL="0" marR="0" lvl="0" indent="0" algn="ctr" rtl="0">
              <a:lnSpc>
                <a:spcPct val="100000"/>
              </a:lnSpc>
              <a:spcBef>
                <a:spcPts val="480"/>
              </a:spcBef>
              <a:spcAft>
                <a:spcPts val="0"/>
              </a:spcAft>
              <a:buClr>
                <a:srgbClr val="000080"/>
              </a:buClr>
              <a:buFont typeface="Arial"/>
              <a:buNone/>
            </a:pPr>
            <a:endParaRPr sz="2400" b="1" i="0" u="none" strike="noStrike" cap="none" baseline="0">
              <a:solidFill>
                <a:srgbClr val="FF9F11"/>
              </a:solidFill>
              <a:latin typeface="Arial"/>
              <a:ea typeface="Arial"/>
              <a:cs typeface="Arial"/>
              <a:sym typeface="Arial"/>
            </a:endParaRPr>
          </a:p>
          <a:p>
            <a:pPr marL="0" marR="0" lvl="0" indent="0" algn="ctr" rtl="0">
              <a:spcBef>
                <a:spcPts val="480"/>
              </a:spcBef>
              <a:spcAft>
                <a:spcPts val="0"/>
              </a:spcAft>
              <a:buClr>
                <a:srgbClr val="000080"/>
              </a:buClr>
              <a:buFont typeface="Arial"/>
              <a:buNone/>
            </a:pPr>
            <a:endParaRPr sz="2400" b="1" i="0" u="none" strike="noStrike" cap="none" baseline="0">
              <a:solidFill>
                <a:srgbClr val="FF9F1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Difficult Calculation Algorithms </a:t>
            </a:r>
          </a:p>
        </p:txBody>
      </p:sp>
      <p:sp>
        <p:nvSpPr>
          <p:cNvPr id="292" name="Shape 292"/>
          <p:cNvSpPr txBox="1">
            <a:spLocks noGrp="1"/>
          </p:cNvSpPr>
          <p:nvPr>
            <p:ph type="body" idx="1"/>
          </p:nvPr>
        </p:nvSpPr>
        <p:spPr>
          <a:xfrm>
            <a:off x="914400" y="1524000"/>
            <a:ext cx="7924799" cy="2185986"/>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Sign-and-magnitude algorithms complex and difficult to implement in hardware</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Must test for 2 values of 0</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Useful with BCD</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Order of signed number and carry/borrow makes a difference</a:t>
            </a:r>
          </a:p>
          <a:p>
            <a:pPr marL="342900" marR="0" lvl="0" indent="-342900" algn="l" rtl="0">
              <a:lnSpc>
                <a:spcPct val="9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Example:  Decimal addition algorithm</a:t>
            </a:r>
          </a:p>
        </p:txBody>
      </p:sp>
      <p:graphicFrame>
        <p:nvGraphicFramePr>
          <p:cNvPr id="293" name="Shape 293"/>
          <p:cNvGraphicFramePr/>
          <p:nvPr/>
        </p:nvGraphicFramePr>
        <p:xfrm>
          <a:off x="914400" y="3862387"/>
          <a:ext cx="3000000" cy="3000000"/>
        </p:xfrm>
        <a:graphic>
          <a:graphicData uri="http://schemas.openxmlformats.org/drawingml/2006/table">
            <a:tbl>
              <a:tblPr>
                <a:noFill/>
                <a:tableStyleId>{9E7F487C-0528-440F-85AD-258AB27230DB}</a:tableStyleId>
              </a:tblPr>
              <a:tblGrid>
                <a:gridCol w="3757600"/>
                <a:gridCol w="1366825"/>
                <a:gridCol w="1366825"/>
                <a:gridCol w="1281100"/>
              </a:tblGrid>
              <a:tr h="984250">
                <a:tc>
                  <a:txBody>
                    <a:bodyPr/>
                    <a:lstStyle/>
                    <a:p>
                      <a:pPr marL="0" marR="0" lvl="0" indent="0" algn="l" rtl="0">
                        <a:lnSpc>
                          <a:spcPct val="100000"/>
                        </a:lnSpc>
                        <a:spcBef>
                          <a:spcPts val="0"/>
                        </a:spcBef>
                        <a:spcAft>
                          <a:spcPts val="0"/>
                        </a:spcAft>
                        <a:buClr>
                          <a:schemeClr val="lt1"/>
                        </a:buClr>
                        <a:buSzPct val="25000"/>
                        <a:buFont typeface="Arial"/>
                        <a:buNone/>
                      </a:pPr>
                      <a:r>
                        <a:rPr lang="en-US" sz="2800" b="0" i="0" u="none" strike="noStrike" cap="none" baseline="0">
                          <a:solidFill>
                            <a:schemeClr val="lt1"/>
                          </a:solidFill>
                          <a:latin typeface="Arial"/>
                          <a:ea typeface="Arial"/>
                          <a:cs typeface="Arial"/>
                          <a:sym typeface="Arial"/>
                        </a:rPr>
                        <a:t>Addition: </a:t>
                      </a:r>
                      <a:br>
                        <a:rPr lang="en-US" sz="2800" b="0" i="0" u="none" strike="noStrike" cap="none" baseline="0">
                          <a:solidFill>
                            <a:schemeClr val="lt1"/>
                          </a:solidFill>
                          <a:latin typeface="Arial"/>
                          <a:ea typeface="Arial"/>
                          <a:cs typeface="Arial"/>
                          <a:sym typeface="Arial"/>
                        </a:rPr>
                      </a:br>
                      <a:r>
                        <a:rPr lang="en-US" sz="2800" b="0" i="0" u="none" strike="noStrike" cap="none" baseline="0">
                          <a:solidFill>
                            <a:schemeClr val="lt1"/>
                          </a:solidFill>
                          <a:latin typeface="Arial"/>
                          <a:ea typeface="Arial"/>
                          <a:cs typeface="Arial"/>
                          <a:sym typeface="Arial"/>
                        </a:rPr>
                        <a:t>2 Positive Numbers</a:t>
                      </a:r>
                    </a:p>
                  </a:txBody>
                  <a:tcPr marL="0" marR="0" marT="0" marB="0">
                    <a:lnL w="19050" cap="flat">
                      <a:solidFill>
                        <a:srgbClr val="FF9F1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solidFill>
                      <a:srgbClr val="FF9F11"/>
                    </a:solidFill>
                  </a:tcPr>
                </a:tc>
                <a:tc gridSpan="3">
                  <a:txBody>
                    <a:bodyPr/>
                    <a:lstStyle/>
                    <a:p>
                      <a:pPr marL="0" marR="0" lvl="0" indent="0" algn="l" rtl="0">
                        <a:lnSpc>
                          <a:spcPct val="100000"/>
                        </a:lnSpc>
                        <a:spcBef>
                          <a:spcPts val="0"/>
                        </a:spcBef>
                        <a:spcAft>
                          <a:spcPts val="0"/>
                        </a:spcAft>
                        <a:buClr>
                          <a:schemeClr val="lt1"/>
                        </a:buClr>
                        <a:buSzPct val="25000"/>
                        <a:buFont typeface="Arial"/>
                        <a:buNone/>
                      </a:pPr>
                      <a:r>
                        <a:rPr lang="en-US" sz="2800" b="0" i="0" u="none" strike="noStrike" cap="none" baseline="0">
                          <a:solidFill>
                            <a:schemeClr val="lt1"/>
                          </a:solidFill>
                          <a:latin typeface="Arial"/>
                          <a:ea typeface="Arial"/>
                          <a:cs typeface="Arial"/>
                          <a:sym typeface="Arial"/>
                        </a:rPr>
                        <a:t>Addition: </a:t>
                      </a:r>
                      <a:br>
                        <a:rPr lang="en-US" sz="2800" b="0" i="0" u="none" strike="noStrike" cap="none" baseline="0">
                          <a:solidFill>
                            <a:schemeClr val="lt1"/>
                          </a:solidFill>
                          <a:latin typeface="Arial"/>
                          <a:ea typeface="Arial"/>
                          <a:cs typeface="Arial"/>
                          <a:sym typeface="Arial"/>
                        </a:rPr>
                      </a:br>
                      <a:r>
                        <a:rPr lang="en-US" sz="2800" b="0" i="0" u="none" strike="noStrike" cap="none" baseline="0">
                          <a:solidFill>
                            <a:schemeClr val="lt1"/>
                          </a:solidFill>
                          <a:latin typeface="Arial"/>
                          <a:ea typeface="Arial"/>
                          <a:cs typeface="Arial"/>
                          <a:sym typeface="Arial"/>
                        </a:rPr>
                        <a:t>1 Signed Number</a:t>
                      </a:r>
                    </a:p>
                  </a:txBody>
                  <a:tcPr marL="0" marR="0" marT="0" marB="0">
                    <a:lnL w="12700" cap="flat">
                      <a:solidFill>
                        <a:schemeClr val="lt1"/>
                      </a:solidFill>
                      <a:prstDash val="solid"/>
                      <a:round/>
                      <a:headEnd type="none" w="med" len="med"/>
                      <a:tailEnd type="none" w="med" len="med"/>
                    </a:lnL>
                    <a:lnR w="19050" cap="flat">
                      <a:solidFill>
                        <a:srgbClr val="FF9F11"/>
                      </a:solidFill>
                      <a:prstDash val="solid"/>
                      <a:round/>
                      <a:headEnd type="none" w="med" len="med"/>
                      <a:tailEnd type="none" w="med" len="med"/>
                    </a:lnR>
                    <a:lnT w="1270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solidFill>
                      <a:srgbClr val="FF9F11"/>
                    </a:solidFill>
                  </a:tcPr>
                </a:tc>
                <a:tc hMerge="1">
                  <a:txBody>
                    <a:bodyPr/>
                    <a:lstStyle/>
                    <a:p>
                      <a:endParaRPr lang="en-US"/>
                    </a:p>
                  </a:txBody>
                  <a:tcPr/>
                </a:tc>
                <a:tc hMerge="1">
                  <a:txBody>
                    <a:bodyPr/>
                    <a:lstStyle/>
                    <a:p>
                      <a:endParaRPr lang="en-US"/>
                    </a:p>
                  </a:txBody>
                  <a:tcPr/>
                </a:tc>
              </a:tr>
              <a:tr h="137160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4</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a:t>
                      </a:r>
                      <a:r>
                        <a:rPr lang="en-US" sz="2800" b="0" i="0" u="sng" strike="noStrike" cap="none" baseline="0">
                          <a:solidFill>
                            <a:schemeClr val="dk1"/>
                          </a:solidFill>
                          <a:latin typeface="Arial"/>
                          <a:ea typeface="Arial"/>
                          <a:cs typeface="Arial"/>
                          <a:sym typeface="Arial"/>
                        </a:rPr>
                        <a:t>+2</a:t>
                      </a:r>
                      <a:r>
                        <a:rPr lang="en-US" sz="2800" b="0" i="0" u="none" strike="noStrike" cap="none" baseline="0">
                          <a:solidFill>
                            <a:schemeClr val="dk1"/>
                          </a:solidFill>
                          <a:latin typeface="Arial"/>
                          <a:ea typeface="Arial"/>
                          <a:cs typeface="Arial"/>
                          <a:sym typeface="Arial"/>
                        </a:rPr>
                        <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6</a:t>
                      </a:r>
                    </a:p>
                  </a:txBody>
                  <a:tcPr marL="0" marR="0" marT="0" marB="0">
                    <a:lnL w="1905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4</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a:t>
                      </a:r>
                      <a:r>
                        <a:rPr lang="en-US" sz="2800" b="0" i="0" u="sng" strike="noStrike" cap="none" baseline="0">
                          <a:solidFill>
                            <a:schemeClr val="dk1"/>
                          </a:solidFill>
                          <a:latin typeface="Arial"/>
                          <a:ea typeface="Arial"/>
                          <a:cs typeface="Arial"/>
                          <a:sym typeface="Arial"/>
                        </a:rPr>
                        <a:t>- 2</a:t>
                      </a:r>
                      <a:r>
                        <a:rPr lang="en-US" sz="2800" b="0" i="0" u="none" strike="noStrike" cap="none" baseline="0">
                          <a:solidFill>
                            <a:schemeClr val="dk1"/>
                          </a:solidFill>
                          <a:latin typeface="Arial"/>
                          <a:ea typeface="Arial"/>
                          <a:cs typeface="Arial"/>
                          <a:sym typeface="Arial"/>
                        </a:rPr>
                        <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2</a:t>
                      </a:r>
                    </a:p>
                  </a:txBody>
                  <a:tcPr marL="0" marR="0" marT="0" marB="0">
                    <a:lnL w="1270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2</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a:t>
                      </a:r>
                      <a:r>
                        <a:rPr lang="en-US" sz="2800" b="0" i="0" u="sng" strike="noStrike" cap="none" baseline="0">
                          <a:solidFill>
                            <a:schemeClr val="dk1"/>
                          </a:solidFill>
                          <a:latin typeface="Arial"/>
                          <a:ea typeface="Arial"/>
                          <a:cs typeface="Arial"/>
                          <a:sym typeface="Arial"/>
                        </a:rPr>
                        <a:t>- 4</a:t>
                      </a:r>
                      <a:r>
                        <a:rPr lang="en-US" sz="2800" b="0" i="0" u="none" strike="noStrike" cap="none" baseline="0">
                          <a:solidFill>
                            <a:schemeClr val="dk1"/>
                          </a:solidFill>
                          <a:latin typeface="Arial"/>
                          <a:ea typeface="Arial"/>
                          <a:cs typeface="Arial"/>
                          <a:sym typeface="Arial"/>
                        </a:rPr>
                        <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-2</a:t>
                      </a:r>
                    </a:p>
                  </a:txBody>
                  <a:tcPr marL="0" marR="0" marT="0" marB="0">
                    <a:lnL w="1270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	12</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a:t>
                      </a:r>
                      <a:r>
                        <a:rPr lang="en-US" sz="2800" b="0" i="0" u="sng" strike="noStrike" cap="none" baseline="0">
                          <a:solidFill>
                            <a:schemeClr val="dk1"/>
                          </a:solidFill>
                          <a:latin typeface="Arial"/>
                          <a:ea typeface="Arial"/>
                          <a:cs typeface="Arial"/>
                          <a:sym typeface="Arial"/>
                        </a:rPr>
                        <a:t>- 4</a:t>
                      </a:r>
                      <a:r>
                        <a:rPr lang="en-US" sz="2800" b="0" i="0" u="none" strike="noStrike" cap="none" baseline="0">
                          <a:solidFill>
                            <a:schemeClr val="dk1"/>
                          </a:solidFill>
                          <a:latin typeface="Arial"/>
                          <a:ea typeface="Arial"/>
                          <a:cs typeface="Arial"/>
                          <a:sym typeface="Arial"/>
                        </a:rPr>
                        <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8</a:t>
                      </a:r>
                    </a:p>
                  </a:txBody>
                  <a:tcPr marL="0" marR="0" marT="0" marB="0">
                    <a:lnL w="1270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bl>
          </a:graphicData>
        </a:graphic>
      </p:graphicFrame>
      <p:sp>
        <p:nvSpPr>
          <p:cNvPr id="294" name="Shape 29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95" name="Shape 295"/>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Complementary Representation</a:t>
            </a:r>
          </a:p>
        </p:txBody>
      </p:sp>
      <p:sp>
        <p:nvSpPr>
          <p:cNvPr id="301" name="Shape 301"/>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Sign of the number does not have to be handled separately</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Consistent for all different signed combinations of input numbers</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Two methods</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Radix: value used is the base number</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Diminished radix: value used is the base number minus 1</a:t>
            </a:r>
          </a:p>
          <a:p>
            <a:pPr marL="1143000" marR="0" lvl="2" indent="-228600" algn="l" rtl="0">
              <a:lnSpc>
                <a:spcPct val="100000"/>
              </a:lnSpc>
              <a:spcBef>
                <a:spcPts val="400"/>
              </a:spcBef>
              <a:spcAft>
                <a:spcPts val="0"/>
              </a:spcAft>
              <a:buClr>
                <a:srgbClr val="000080"/>
              </a:buClr>
              <a:buSzPct val="50000"/>
              <a:buFont typeface="Arial"/>
              <a:buChar char="•"/>
            </a:pPr>
            <a:r>
              <a:rPr lang="en-US" sz="2000" b="0" i="0" u="none" strike="noStrike" cap="none" baseline="0">
                <a:solidFill>
                  <a:schemeClr val="dk1"/>
                </a:solidFill>
                <a:latin typeface="Arial"/>
                <a:ea typeface="Arial"/>
                <a:cs typeface="Arial"/>
                <a:sym typeface="Arial"/>
              </a:rPr>
              <a:t>9’s complement: base 10 diminished radix </a:t>
            </a:r>
          </a:p>
          <a:p>
            <a:pPr marL="1143000" marR="0" lvl="2" indent="-228600" algn="l" rtl="0">
              <a:lnSpc>
                <a:spcPct val="100000"/>
              </a:lnSpc>
              <a:spcBef>
                <a:spcPts val="400"/>
              </a:spcBef>
              <a:spcAft>
                <a:spcPts val="0"/>
              </a:spcAft>
              <a:buClr>
                <a:srgbClr val="000080"/>
              </a:buClr>
              <a:buSzPct val="50000"/>
              <a:buFont typeface="Arial"/>
              <a:buChar char="•"/>
            </a:pPr>
            <a:r>
              <a:rPr lang="en-US" sz="2000" b="0" i="0" u="none" strike="noStrike" cap="none" baseline="0">
                <a:solidFill>
                  <a:schemeClr val="dk1"/>
                </a:solidFill>
                <a:latin typeface="Arial"/>
                <a:ea typeface="Arial"/>
                <a:cs typeface="Arial"/>
                <a:sym typeface="Arial"/>
              </a:rPr>
              <a:t>1’s complement: base 2 diminished radix</a:t>
            </a:r>
          </a:p>
        </p:txBody>
      </p:sp>
      <p:sp>
        <p:nvSpPr>
          <p:cNvPr id="302" name="Shape 302"/>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03" name="Shape 303"/>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9’s Decimal Complement</a:t>
            </a:r>
          </a:p>
        </p:txBody>
      </p:sp>
      <p:sp>
        <p:nvSpPr>
          <p:cNvPr id="309" name="Shape 309"/>
          <p:cNvSpPr txBox="1">
            <a:spLocks noGrp="1"/>
          </p:cNvSpPr>
          <p:nvPr>
            <p:ph type="body" idx="1"/>
          </p:nvPr>
        </p:nvSpPr>
        <p:spPr>
          <a:xfrm>
            <a:off x="914400" y="1524000"/>
            <a:ext cx="7772400" cy="2057400"/>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000" b="0" i="1" u="none" strike="noStrike" cap="none" baseline="0">
                <a:solidFill>
                  <a:srgbClr val="000080"/>
                </a:solidFill>
                <a:latin typeface="Arial"/>
                <a:ea typeface="Arial"/>
                <a:cs typeface="Arial"/>
                <a:sym typeface="Arial"/>
              </a:rPr>
              <a:t>Taking the complement</a:t>
            </a:r>
            <a:r>
              <a:rPr lang="en-US" sz="2000" b="0" i="0" u="none" strike="noStrike" cap="none" baseline="0">
                <a:solidFill>
                  <a:schemeClr val="dk1"/>
                </a:solidFill>
                <a:latin typeface="Arial"/>
                <a:ea typeface="Arial"/>
                <a:cs typeface="Arial"/>
                <a:sym typeface="Arial"/>
              </a:rPr>
              <a:t>:  subtracting a value from a standard basis value</a:t>
            </a:r>
          </a:p>
          <a:p>
            <a:pPr marL="342900" marR="0" lvl="0" indent="-342900" algn="l" rtl="0">
              <a:lnSpc>
                <a:spcPct val="90000"/>
              </a:lnSpc>
              <a:spcBef>
                <a:spcPts val="400"/>
              </a:spcBef>
              <a:spcAft>
                <a:spcPts val="0"/>
              </a:spcAft>
              <a:buClr>
                <a:srgbClr val="000080"/>
              </a:buClr>
              <a:buSzPct val="100000"/>
              <a:buFont typeface="Arial"/>
              <a:buChar char="▪"/>
            </a:pPr>
            <a:r>
              <a:rPr lang="en-US" sz="2000" b="0" i="0" u="none" strike="noStrike" cap="none" baseline="0">
                <a:solidFill>
                  <a:schemeClr val="dk1"/>
                </a:solidFill>
                <a:latin typeface="Arial"/>
                <a:ea typeface="Arial"/>
                <a:cs typeface="Arial"/>
                <a:sym typeface="Arial"/>
              </a:rPr>
              <a:t>Decimal (base 10) system diminished radix complement </a:t>
            </a:r>
          </a:p>
          <a:p>
            <a:pPr marL="742950" marR="0" lvl="1" indent="-285750" algn="l" rtl="0">
              <a:lnSpc>
                <a:spcPct val="90000"/>
              </a:lnSpc>
              <a:spcBef>
                <a:spcPts val="36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Radix minus 1 = 10 – 1         9 as the basis </a:t>
            </a:r>
          </a:p>
          <a:p>
            <a:pPr marL="742950" marR="0" lvl="1" indent="-285750" algn="l" rtl="0">
              <a:lnSpc>
                <a:spcPct val="90000"/>
              </a:lnSpc>
              <a:spcBef>
                <a:spcPts val="36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3-digit example: base value = 999</a:t>
            </a:r>
          </a:p>
          <a:p>
            <a:pPr marL="742950" marR="0" lvl="1" indent="-285750" algn="l" rtl="0">
              <a:lnSpc>
                <a:spcPct val="90000"/>
              </a:lnSpc>
              <a:spcBef>
                <a:spcPts val="36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Range of possible values 0 to 999 arbitrarily split at 500</a:t>
            </a:r>
          </a:p>
          <a:p>
            <a:pPr marL="342900" marR="0" lvl="0" indent="-228600" algn="l" rtl="0">
              <a:spcBef>
                <a:spcPts val="360"/>
              </a:spcBef>
              <a:spcAft>
                <a:spcPts val="0"/>
              </a:spcAft>
              <a:buClr>
                <a:srgbClr val="000080"/>
              </a:buClr>
              <a:buFont typeface="Arial"/>
              <a:buNone/>
            </a:pPr>
            <a:endParaRPr sz="1800" b="0" i="0" u="none" strike="noStrike" cap="none" baseline="0">
              <a:solidFill>
                <a:schemeClr val="dk1"/>
              </a:solidFill>
              <a:latin typeface="Arial"/>
              <a:ea typeface="Arial"/>
              <a:cs typeface="Arial"/>
              <a:sym typeface="Arial"/>
            </a:endParaRPr>
          </a:p>
        </p:txBody>
      </p:sp>
      <p:graphicFrame>
        <p:nvGraphicFramePr>
          <p:cNvPr id="310" name="Shape 310"/>
          <p:cNvGraphicFramePr/>
          <p:nvPr/>
        </p:nvGraphicFramePr>
        <p:xfrm>
          <a:off x="990600" y="3733800"/>
          <a:ext cx="3000000" cy="3000000"/>
        </p:xfrm>
        <a:graphic>
          <a:graphicData uri="http://schemas.openxmlformats.org/drawingml/2006/table">
            <a:tbl>
              <a:tblPr>
                <a:noFill/>
                <a:tableStyleId>{9A2EE872-8263-4CEF-8F65-F22FC4AEC395}</a:tableStyleId>
              </a:tblPr>
              <a:tblGrid>
                <a:gridCol w="3276600"/>
                <a:gridCol w="1276350"/>
                <a:gridCol w="1162050"/>
                <a:gridCol w="974725"/>
                <a:gridCol w="1158875"/>
              </a:tblGrid>
              <a:tr h="3968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Negative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Positive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3952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Representation method</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Complement </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Number itself</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3968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Range of decimal 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-499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-000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499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r h="3952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Calculation</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999 minus number</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none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3968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Representation example</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500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999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  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499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r h="442900">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9050" cap="flat">
                      <a:solidFill>
                        <a:schemeClr val="lt1"/>
                      </a:solidFill>
                      <a:prstDash val="solid"/>
                      <a:round/>
                      <a:headEnd type="none" w="med" len="med"/>
                      <a:tailEnd type="none" w="med" len="med"/>
                    </a:lnT>
                  </a:tcPr>
                </a:tc>
                <a:tc gridSpan="4">
                  <a:txBody>
                    <a:bodyPr/>
                    <a:lstStyle/>
                    <a:p>
                      <a:pPr marL="0" marR="0" lvl="0" indent="0" algn="l" rtl="0">
                        <a:lnSpc>
                          <a:spcPct val="100000"/>
                        </a:lnSpc>
                        <a:spcBef>
                          <a:spcPts val="0"/>
                        </a:spcBef>
                        <a:spcAft>
                          <a:spcPts val="0"/>
                        </a:spcAft>
                        <a:buClr>
                          <a:srgbClr val="000080"/>
                        </a:buClr>
                        <a:buSzPct val="25000"/>
                        <a:buFont typeface="Arial"/>
                        <a:buNone/>
                      </a:pPr>
                      <a:r>
                        <a:rPr lang="en-US" sz="2000" b="1" i="0" u="none" strike="noStrike" cap="none" baseline="0">
                          <a:solidFill>
                            <a:srgbClr val="000080"/>
                          </a:solidFill>
                          <a:latin typeface="Arial"/>
                          <a:ea typeface="Arial"/>
                          <a:cs typeface="Arial"/>
                          <a:sym typeface="Arial"/>
                        </a:rPr>
                        <a:t>    –</a:t>
                      </a:r>
                      <a:r>
                        <a:rPr lang="en-US" sz="2000" b="0" i="0" u="none" strike="noStrike" cap="none" baseline="0">
                          <a:solidFill>
                            <a:schemeClr val="dk1"/>
                          </a:solidFill>
                          <a:latin typeface="Arial"/>
                          <a:ea typeface="Arial"/>
                          <a:cs typeface="Arial"/>
                          <a:sym typeface="Arial"/>
                        </a:rPr>
                        <a:t> 	Increasing value	</a:t>
                      </a:r>
                      <a:r>
                        <a:rPr lang="en-US" sz="2000" b="1" i="0" u="none" strike="noStrike" cap="none" baseline="0">
                          <a:solidFill>
                            <a:srgbClr val="000080"/>
                          </a:solidFill>
                          <a:latin typeface="Arial"/>
                          <a:ea typeface="Arial"/>
                          <a:cs typeface="Arial"/>
                          <a:sym typeface="Arial"/>
                        </a:rPr>
                        <a:t>+</a:t>
                      </a:r>
                    </a:p>
                  </a:txBody>
                  <a:tcPr marL="0" marR="0" marT="0" marB="0">
                    <a:lnT w="19050" cap="flat">
                      <a:solidFill>
                        <a:srgbClr val="00008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311" name="Shape 311"/>
          <p:cNvCxnSpPr/>
          <p:nvPr/>
        </p:nvCxnSpPr>
        <p:spPr>
          <a:xfrm>
            <a:off x="4724400" y="6096000"/>
            <a:ext cx="4038599" cy="0"/>
          </a:xfrm>
          <a:prstGeom prst="straightConnector1">
            <a:avLst/>
          </a:prstGeom>
          <a:noFill/>
          <a:ln w="31750" cap="rnd">
            <a:solidFill>
              <a:srgbClr val="000080"/>
            </a:solidFill>
            <a:prstDash val="solid"/>
            <a:miter/>
            <a:headEnd type="none" w="med" len="med"/>
            <a:tailEnd type="triangle" w="med" len="med"/>
          </a:ln>
        </p:spPr>
      </p:cxnSp>
      <p:sp>
        <p:nvSpPr>
          <p:cNvPr id="312" name="Shape 312"/>
          <p:cNvSpPr txBox="1"/>
          <p:nvPr/>
        </p:nvSpPr>
        <p:spPr>
          <a:xfrm>
            <a:off x="3429000" y="5867400"/>
            <a:ext cx="990599" cy="30479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999 </a:t>
            </a:r>
            <a:r>
              <a:rPr lang="en-US" sz="1400" b="1" i="0" u="none" strike="noStrike" cap="none" baseline="0">
                <a:solidFill>
                  <a:schemeClr val="dk1"/>
                </a:solidFill>
                <a:latin typeface="Arial"/>
                <a:ea typeface="Arial"/>
                <a:cs typeface="Arial"/>
                <a:sym typeface="Arial"/>
              </a:rPr>
              <a:t>–</a:t>
            </a:r>
            <a:r>
              <a:rPr lang="en-US" sz="1400" b="0" i="0" u="none" strike="noStrike" cap="none" baseline="0">
                <a:solidFill>
                  <a:schemeClr val="dk1"/>
                </a:solidFill>
                <a:latin typeface="Arial"/>
                <a:ea typeface="Arial"/>
                <a:cs typeface="Arial"/>
                <a:sym typeface="Arial"/>
              </a:rPr>
              <a:t> 499</a:t>
            </a:r>
          </a:p>
        </p:txBody>
      </p:sp>
      <p:cxnSp>
        <p:nvCxnSpPr>
          <p:cNvPr id="313" name="Shape 313"/>
          <p:cNvCxnSpPr/>
          <p:nvPr/>
        </p:nvCxnSpPr>
        <p:spPr>
          <a:xfrm rot="10800000" flipH="1">
            <a:off x="4191000" y="5638800"/>
            <a:ext cx="685799" cy="304799"/>
          </a:xfrm>
          <a:prstGeom prst="straightConnector1">
            <a:avLst/>
          </a:prstGeom>
          <a:noFill/>
          <a:ln w="12700" cap="rnd">
            <a:solidFill>
              <a:srgbClr val="000080"/>
            </a:solidFill>
            <a:prstDash val="solid"/>
            <a:miter/>
            <a:headEnd type="none" w="med" len="med"/>
            <a:tailEnd type="triangle" w="med" len="med"/>
          </a:ln>
        </p:spPr>
      </p:cxnSp>
      <p:sp>
        <p:nvSpPr>
          <p:cNvPr id="314" name="Shape 314"/>
          <p:cNvSpPr/>
          <p:nvPr/>
        </p:nvSpPr>
        <p:spPr>
          <a:xfrm>
            <a:off x="4114800" y="2590800"/>
            <a:ext cx="457200" cy="152399"/>
          </a:xfrm>
          <a:prstGeom prst="rightArrow">
            <a:avLst>
              <a:gd name="adj1" fmla="val 50000"/>
              <a:gd name="adj2" fmla="val 50000"/>
            </a:avLst>
          </a:prstGeom>
          <a:solidFill>
            <a:srgbClr val="000080"/>
          </a:solidFill>
          <a:ln>
            <a:noFill/>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15" name="Shape 315"/>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16" name="Shape 316"/>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9’s Decimal Complement</a:t>
            </a:r>
          </a:p>
        </p:txBody>
      </p:sp>
      <p:sp>
        <p:nvSpPr>
          <p:cNvPr id="322" name="Shape 322"/>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Necessary to specify number of digits or </a:t>
            </a:r>
            <a:r>
              <a:rPr lang="en-US" sz="2800" b="0" i="1" u="none" strike="noStrike" cap="none" baseline="0">
                <a:solidFill>
                  <a:srgbClr val="000080"/>
                </a:solidFill>
                <a:latin typeface="Arial"/>
                <a:ea typeface="Arial"/>
                <a:cs typeface="Arial"/>
                <a:sym typeface="Arial"/>
              </a:rPr>
              <a:t>word size</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Example: representation of 3-digit number </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First digit = 0 through 4     positive number</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First digit = 5 through 9     negative number</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Conversion to sign-and-magnitude number for 9’s complement</a:t>
            </a:r>
          </a:p>
          <a:p>
            <a:pPr marL="742950" marR="0" lvl="1" indent="-285750" algn="l" rtl="0">
              <a:lnSpc>
                <a:spcPct val="100000"/>
              </a:lnSpc>
              <a:spcBef>
                <a:spcPts val="480"/>
              </a:spcBef>
              <a:spcAft>
                <a:spcPts val="0"/>
              </a:spcAft>
              <a:buClr>
                <a:srgbClr val="FF9F11"/>
              </a:buClr>
              <a:buSzPct val="100000"/>
              <a:buFont typeface="Arial"/>
              <a:buChar char="▪"/>
            </a:pPr>
            <a:r>
              <a:rPr lang="en-US" sz="2400" b="1" i="0" u="none" strike="noStrike" cap="none" baseline="0">
                <a:solidFill>
                  <a:srgbClr val="000080"/>
                </a:solidFill>
                <a:latin typeface="Arial"/>
                <a:ea typeface="Arial"/>
                <a:cs typeface="Arial"/>
                <a:sym typeface="Arial"/>
              </a:rPr>
              <a:t>321</a:t>
            </a:r>
            <a:r>
              <a:rPr lang="en-US" sz="2400" b="0" i="0" u="none" strike="noStrike" cap="none" baseline="0">
                <a:solidFill>
                  <a:schemeClr val="dk1"/>
                </a:solidFill>
                <a:latin typeface="Arial"/>
                <a:ea typeface="Arial"/>
                <a:cs typeface="Arial"/>
                <a:sym typeface="Arial"/>
              </a:rPr>
              <a:t> remains </a:t>
            </a:r>
            <a:r>
              <a:rPr lang="en-US" sz="2400" b="1" i="0" u="none" strike="noStrike" cap="none" baseline="0">
                <a:solidFill>
                  <a:srgbClr val="FF9F11"/>
                </a:solidFill>
                <a:latin typeface="Arial"/>
                <a:ea typeface="Arial"/>
                <a:cs typeface="Arial"/>
                <a:sym typeface="Arial"/>
              </a:rPr>
              <a:t>321</a:t>
            </a:r>
          </a:p>
          <a:p>
            <a:pPr marL="742950" marR="0" lvl="1" indent="-285750" algn="l" rtl="0">
              <a:lnSpc>
                <a:spcPct val="100000"/>
              </a:lnSpc>
              <a:spcBef>
                <a:spcPts val="480"/>
              </a:spcBef>
              <a:spcAft>
                <a:spcPts val="0"/>
              </a:spcAft>
              <a:buClr>
                <a:srgbClr val="FF9F11"/>
              </a:buClr>
              <a:buSzPct val="100000"/>
              <a:buFont typeface="Arial"/>
              <a:buChar char="▪"/>
            </a:pPr>
            <a:r>
              <a:rPr lang="en-US" sz="2400" b="1" i="0" u="none" strike="noStrike" cap="none" baseline="0">
                <a:solidFill>
                  <a:srgbClr val="000080"/>
                </a:solidFill>
                <a:latin typeface="Arial"/>
                <a:ea typeface="Arial"/>
                <a:cs typeface="Arial"/>
                <a:sym typeface="Arial"/>
              </a:rPr>
              <a:t>521</a:t>
            </a:r>
            <a:r>
              <a:rPr lang="en-US" sz="2400" b="0" i="0" u="none" strike="noStrike" cap="none" baseline="0">
                <a:solidFill>
                  <a:schemeClr val="dk1"/>
                </a:solidFill>
                <a:latin typeface="Arial"/>
                <a:ea typeface="Arial"/>
                <a:cs typeface="Arial"/>
                <a:sym typeface="Arial"/>
              </a:rPr>
              <a:t>: take the complement (999 – 521) = </a:t>
            </a:r>
            <a:r>
              <a:rPr lang="en-US" sz="2400" b="0" i="0" u="none" strike="noStrike" cap="none" baseline="0">
                <a:solidFill>
                  <a:srgbClr val="FF9F11"/>
                </a:solidFill>
                <a:latin typeface="Arial"/>
                <a:ea typeface="Arial"/>
                <a:cs typeface="Arial"/>
                <a:sym typeface="Arial"/>
              </a:rPr>
              <a:t>– </a:t>
            </a:r>
            <a:r>
              <a:rPr lang="en-US" sz="2400" b="1" i="0" u="none" strike="noStrike" cap="none" baseline="0">
                <a:solidFill>
                  <a:srgbClr val="FF9F11"/>
                </a:solidFill>
                <a:latin typeface="Arial"/>
                <a:ea typeface="Arial"/>
                <a:cs typeface="Arial"/>
                <a:sym typeface="Arial"/>
              </a:rPr>
              <a:t>478</a:t>
            </a:r>
          </a:p>
        </p:txBody>
      </p:sp>
      <p:sp>
        <p:nvSpPr>
          <p:cNvPr id="323" name="Shape 323"/>
          <p:cNvSpPr/>
          <p:nvPr/>
        </p:nvSpPr>
        <p:spPr>
          <a:xfrm>
            <a:off x="4953000" y="3124200"/>
            <a:ext cx="304799" cy="152399"/>
          </a:xfrm>
          <a:prstGeom prst="rightArrow">
            <a:avLst>
              <a:gd name="adj1" fmla="val 50000"/>
              <a:gd name="adj2" fmla="val 50000"/>
            </a:avLst>
          </a:prstGeom>
          <a:solidFill>
            <a:srgbClr val="000080"/>
          </a:solidFill>
          <a:ln>
            <a:noFill/>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24" name="Shape 324"/>
          <p:cNvSpPr/>
          <p:nvPr/>
        </p:nvSpPr>
        <p:spPr>
          <a:xfrm>
            <a:off x="4953000" y="3581400"/>
            <a:ext cx="304799" cy="152399"/>
          </a:xfrm>
          <a:prstGeom prst="rightArrow">
            <a:avLst>
              <a:gd name="adj1" fmla="val 50000"/>
              <a:gd name="adj2" fmla="val 50000"/>
            </a:avLst>
          </a:prstGeom>
          <a:solidFill>
            <a:srgbClr val="000080"/>
          </a:solidFill>
          <a:ln>
            <a:noFill/>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25" name="Shape 325"/>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26" name="Shape 326"/>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Choice of Representation</a:t>
            </a:r>
          </a:p>
        </p:txBody>
      </p:sp>
      <p:sp>
        <p:nvSpPr>
          <p:cNvPr id="332" name="Shape 332"/>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Must be consistent with rules of normal arithmetic</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 (-value) = value</a:t>
            </a:r>
          </a:p>
          <a:p>
            <a:pPr marL="342900" marR="0" lvl="0" indent="-342900" algn="l" rtl="0">
              <a:lnSpc>
                <a:spcPct val="10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If we complement the value twice, it should return to its original value</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Complement = basis – value</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Complement twice</a:t>
            </a:r>
          </a:p>
          <a:p>
            <a:pPr marL="1143000" marR="0" lvl="2" indent="-228600" algn="l" rtl="0">
              <a:lnSpc>
                <a:spcPct val="10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Basis – (basis – value) = value</a:t>
            </a: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sp>
        <p:nvSpPr>
          <p:cNvPr id="333" name="Shape 333"/>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34" name="Shape 334"/>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Modular Addition</a:t>
            </a:r>
          </a:p>
        </p:txBody>
      </p:sp>
      <p:sp>
        <p:nvSpPr>
          <p:cNvPr id="340" name="Shape 340"/>
          <p:cNvSpPr txBox="1">
            <a:spLocks noGrp="1"/>
          </p:cNvSpPr>
          <p:nvPr>
            <p:ph type="body" idx="1"/>
          </p:nvPr>
        </p:nvSpPr>
        <p:spPr>
          <a:xfrm>
            <a:off x="914400" y="1524000"/>
            <a:ext cx="7772400" cy="1371599"/>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Counting upward on scale corresponds to addition</a:t>
            </a:r>
          </a:p>
          <a:p>
            <a:pPr marL="342900" marR="0" lvl="0" indent="-342900" algn="l" rtl="0">
              <a:lnSpc>
                <a:spcPct val="10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Example in 9’s complement:  does not cross the modulus</a:t>
            </a: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graphicFrame>
        <p:nvGraphicFramePr>
          <p:cNvPr id="341" name="Shape 341"/>
          <p:cNvGraphicFramePr/>
          <p:nvPr/>
        </p:nvGraphicFramePr>
        <p:xfrm>
          <a:off x="838200" y="3200400"/>
          <a:ext cx="3000000" cy="3000000"/>
        </p:xfrm>
        <a:graphic>
          <a:graphicData uri="http://schemas.openxmlformats.org/drawingml/2006/table">
            <a:tbl>
              <a:tblPr>
                <a:noFill/>
                <a:tableStyleId>{079BA8FD-4BEF-41D2-95F0-05DEADC60AEA}</a:tableStyleId>
              </a:tblPr>
              <a:tblGrid>
                <a:gridCol w="1712900"/>
                <a:gridCol w="642925"/>
                <a:gridCol w="615950"/>
                <a:gridCol w="685800"/>
                <a:gridCol w="609600"/>
                <a:gridCol w="609600"/>
                <a:gridCol w="531800"/>
                <a:gridCol w="534975"/>
                <a:gridCol w="684200"/>
                <a:gridCol w="611175"/>
                <a:gridCol w="609600"/>
              </a:tblGrid>
              <a:tr h="406400">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2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+250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R w="19050" cap="flat">
                      <a:solidFill>
                        <a:srgbClr val="FF9F11"/>
                      </a:solidFill>
                      <a:prstDash val="solid"/>
                      <a:round/>
                      <a:headEnd type="none" w="med" len="med"/>
                      <a:tailEnd type="none" w="med" len="med"/>
                    </a:lnR>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9050" cap="flat">
                      <a:solidFill>
                        <a:srgbClr val="FF9F11"/>
                      </a:solidFill>
                      <a:prstDash val="solid"/>
                      <a:round/>
                      <a:headEnd type="none" w="med" len="med"/>
                      <a:tailEnd type="none" w="med" len="med"/>
                    </a:lnL>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2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+250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404800">
                <a:tc>
                  <a:txBody>
                    <a:bodyPr/>
                    <a:lstStyle/>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Representation</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500</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649</a:t>
                      </a:r>
                    </a:p>
                  </a:txBody>
                  <a:tcPr marL="0" marR="0" marT="0" marB="0">
                    <a:lnB w="38100" cap="flat">
                      <a:solidFill>
                        <a:srgbClr val="FF9F1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899</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999</a:t>
                      </a:r>
                    </a:p>
                  </a:txBody>
                  <a:tcPr marL="0" marR="0" marT="0" marB="0">
                    <a:lnR w="19050" cap="flat">
                      <a:solidFill>
                        <a:srgbClr val="FF9F11"/>
                      </a:solidFill>
                      <a:prstDash val="solid"/>
                      <a:round/>
                      <a:headEnd type="none" w="med" len="med"/>
                      <a:tailEnd type="none" w="med" len="med"/>
                    </a:lnR>
                    <a:lnB w="38100" cap="flat">
                      <a:solidFill>
                        <a:srgbClr val="FF9F1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a:t>
                      </a:r>
                    </a:p>
                  </a:txBody>
                  <a:tcPr marL="0" marR="0" marT="0" marB="0">
                    <a:lnL w="19050" cap="flat">
                      <a:solidFill>
                        <a:srgbClr val="FF9F11"/>
                      </a:solidFill>
                      <a:prstDash val="solid"/>
                      <a:round/>
                      <a:headEnd type="none" w="med" len="med"/>
                      <a:tailEnd type="none" w="med" len="med"/>
                    </a:lnL>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170</a:t>
                      </a:r>
                    </a:p>
                  </a:txBody>
                  <a:tcPr marL="0" marR="0" marT="0" marB="0">
                    <a:lnB w="38100" cap="flat">
                      <a:solidFill>
                        <a:srgbClr val="FF9F1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420</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B w="38100" cap="flat">
                      <a:solidFill>
                        <a:srgbClr val="FF9F11"/>
                      </a:solidFill>
                      <a:prstDash val="solid"/>
                      <a:round/>
                      <a:headEnd type="none" w="med" len="med"/>
                      <a:tailEnd type="none" w="med" len="med"/>
                    </a:lnB>
                  </a:tcPr>
                </a:tc>
              </a:tr>
              <a:tr h="406400">
                <a:tc rowSpan="2">
                  <a:txBody>
                    <a:bodyPr/>
                    <a:lstStyle/>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Number</a:t>
                      </a:r>
                    </a:p>
                    <a:p>
                      <a:pPr marL="0" marR="0" lvl="0" indent="0" algn="l" rtl="0">
                        <a:lnSpc>
                          <a:spcPct val="100000"/>
                        </a:lnSpc>
                        <a:spcBef>
                          <a:spcPts val="32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represented</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a:t>
                      </a: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-350</a:t>
                      </a:r>
                    </a:p>
                  </a:txBody>
                  <a:tcPr marL="0" marR="0" marT="0" marB="0">
                    <a:lnT w="38100" cap="flat">
                      <a:solidFill>
                        <a:srgbClr val="FF9F11"/>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-100</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a:t>
                      </a:r>
                      <a:r>
                        <a:rPr lang="en-US" sz="1600" b="0" i="0" u="none" strike="noStrike" cap="none" baseline="0">
                          <a:solidFill>
                            <a:schemeClr val="dk1"/>
                          </a:solidFill>
                          <a:latin typeface="Arial"/>
                          <a:ea typeface="Arial"/>
                          <a:cs typeface="Arial"/>
                          <a:sym typeface="Arial"/>
                        </a:rPr>
                        <a:t>000</a:t>
                      </a:r>
                    </a:p>
                  </a:txBody>
                  <a:tcPr marL="0" marR="0" marT="0" marB="0">
                    <a:lnR w="19050" cap="flat">
                      <a:solidFill>
                        <a:srgbClr val="FF9F11"/>
                      </a:solidFill>
                      <a:prstDash val="solid"/>
                      <a:round/>
                      <a:headEnd type="none" w="med" len="med"/>
                      <a:tailEnd type="none" w="med" len="med"/>
                    </a:lnR>
                    <a:lnT w="38100" cap="flat">
                      <a:solidFill>
                        <a:srgbClr val="FF9F11"/>
                      </a:solidFill>
                      <a:prstDash val="solid"/>
                      <a:round/>
                      <a:headEnd type="none" w="med" len="med"/>
                      <a:tailEnd type="none" w="med" len="med"/>
                    </a:lnT>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a:t>
                      </a:r>
                    </a:p>
                  </a:txBody>
                  <a:tcPr marL="0" marR="0" marT="0" marB="0">
                    <a:lnL w="19050" cap="flat">
                      <a:solidFill>
                        <a:srgbClr val="FF9F11"/>
                      </a:solidFill>
                      <a:prstDash val="solid"/>
                      <a:round/>
                      <a:headEnd type="none" w="med" len="med"/>
                      <a:tailEnd type="none" w="med" len="med"/>
                    </a:lnL>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170</a:t>
                      </a:r>
                    </a:p>
                  </a:txBody>
                  <a:tcPr marL="0" marR="0" marT="0" marB="0">
                    <a:lnT w="38100" cap="flat">
                      <a:solidFill>
                        <a:srgbClr val="FF9F11"/>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420</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r>
              <a:tr h="458775">
                <a:tc vMerge="1">
                  <a:txBody>
                    <a:bodyPr/>
                    <a:lstStyle/>
                    <a:p>
                      <a:endParaRPr lang="en-US"/>
                    </a:p>
                  </a:txBody>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+250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R w="19050" cap="flat">
                      <a:solidFill>
                        <a:srgbClr val="FF9F11"/>
                      </a:solidFill>
                      <a:prstDash val="solid"/>
                      <a:round/>
                      <a:headEnd type="none" w="med" len="med"/>
                      <a:tailEnd type="none" w="med" len="med"/>
                    </a:lnR>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9050" cap="flat">
                      <a:solidFill>
                        <a:srgbClr val="FF9F11"/>
                      </a:solidFill>
                      <a:prstDash val="solid"/>
                      <a:round/>
                      <a:headEnd type="none" w="med" len="med"/>
                      <a:tailEnd type="none" w="med" len="med"/>
                    </a:lnL>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+250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bl>
          </a:graphicData>
        </a:graphic>
      </p:graphicFrame>
      <p:grpSp>
        <p:nvGrpSpPr>
          <p:cNvPr id="342" name="Shape 342"/>
          <p:cNvGrpSpPr/>
          <p:nvPr/>
        </p:nvGrpSpPr>
        <p:grpSpPr>
          <a:xfrm>
            <a:off x="3581400" y="3428999"/>
            <a:ext cx="1219199" cy="1143000"/>
            <a:chOff x="3657600" y="3047999"/>
            <a:chExt cx="1219199" cy="1143000"/>
          </a:xfrm>
        </p:grpSpPr>
        <p:cxnSp>
          <p:nvCxnSpPr>
            <p:cNvPr id="343" name="Shape 343"/>
            <p:cNvCxnSpPr/>
            <p:nvPr/>
          </p:nvCxnSpPr>
          <p:spPr>
            <a:xfrm rot="10800000" flipH="1">
              <a:off x="3733800" y="3047999"/>
              <a:ext cx="304799" cy="228600"/>
            </a:xfrm>
            <a:prstGeom prst="straightConnector1">
              <a:avLst/>
            </a:prstGeom>
            <a:noFill/>
            <a:ln w="38100" cap="rnd">
              <a:solidFill>
                <a:srgbClr val="000080"/>
              </a:solidFill>
              <a:prstDash val="solid"/>
              <a:miter/>
              <a:headEnd type="none" w="med" len="med"/>
              <a:tailEnd type="triangle" w="med" len="med"/>
            </a:ln>
          </p:spPr>
        </p:cxnSp>
        <p:cxnSp>
          <p:nvCxnSpPr>
            <p:cNvPr id="344" name="Shape 344"/>
            <p:cNvCxnSpPr/>
            <p:nvPr/>
          </p:nvCxnSpPr>
          <p:spPr>
            <a:xfrm>
              <a:off x="4572000" y="3048000"/>
              <a:ext cx="304799" cy="228600"/>
            </a:xfrm>
            <a:prstGeom prst="straightConnector1">
              <a:avLst/>
            </a:prstGeom>
            <a:noFill/>
            <a:ln w="38100" cap="rnd">
              <a:solidFill>
                <a:srgbClr val="FF9F11"/>
              </a:solidFill>
              <a:prstDash val="solid"/>
              <a:miter/>
              <a:headEnd type="none" w="med" len="med"/>
              <a:tailEnd type="triangle" w="med" len="med"/>
            </a:ln>
          </p:spPr>
        </p:cxnSp>
        <p:cxnSp>
          <p:nvCxnSpPr>
            <p:cNvPr id="345" name="Shape 345"/>
            <p:cNvCxnSpPr/>
            <p:nvPr/>
          </p:nvCxnSpPr>
          <p:spPr>
            <a:xfrm rot="10800000" flipH="1">
              <a:off x="4572000" y="3962399"/>
              <a:ext cx="304799" cy="228600"/>
            </a:xfrm>
            <a:prstGeom prst="straightConnector1">
              <a:avLst/>
            </a:prstGeom>
            <a:noFill/>
            <a:ln w="38100" cap="rnd">
              <a:solidFill>
                <a:srgbClr val="FF9F11"/>
              </a:solidFill>
              <a:prstDash val="solid"/>
              <a:miter/>
              <a:headEnd type="none" w="med" len="med"/>
              <a:tailEnd type="triangle" w="med" len="med"/>
            </a:ln>
          </p:spPr>
        </p:cxnSp>
        <p:cxnSp>
          <p:nvCxnSpPr>
            <p:cNvPr id="346" name="Shape 346"/>
            <p:cNvCxnSpPr/>
            <p:nvPr/>
          </p:nvCxnSpPr>
          <p:spPr>
            <a:xfrm>
              <a:off x="3657600" y="3962400"/>
              <a:ext cx="304799" cy="228600"/>
            </a:xfrm>
            <a:prstGeom prst="straightConnector1">
              <a:avLst/>
            </a:prstGeom>
            <a:noFill/>
            <a:ln w="38100" cap="rnd">
              <a:solidFill>
                <a:srgbClr val="000080"/>
              </a:solidFill>
              <a:prstDash val="solid"/>
              <a:miter/>
              <a:headEnd type="none" w="med" len="med"/>
              <a:tailEnd type="triangle" w="med" len="med"/>
            </a:ln>
          </p:spPr>
        </p:cxnSp>
      </p:grpSp>
      <p:grpSp>
        <p:nvGrpSpPr>
          <p:cNvPr id="347" name="Shape 347"/>
          <p:cNvGrpSpPr/>
          <p:nvPr/>
        </p:nvGrpSpPr>
        <p:grpSpPr>
          <a:xfrm>
            <a:off x="6477000" y="3428999"/>
            <a:ext cx="1219199" cy="1143000"/>
            <a:chOff x="3657600" y="3047999"/>
            <a:chExt cx="1219199" cy="1143000"/>
          </a:xfrm>
        </p:grpSpPr>
        <p:cxnSp>
          <p:nvCxnSpPr>
            <p:cNvPr id="348" name="Shape 348"/>
            <p:cNvCxnSpPr/>
            <p:nvPr/>
          </p:nvCxnSpPr>
          <p:spPr>
            <a:xfrm rot="10800000" flipH="1">
              <a:off x="3733800" y="3047999"/>
              <a:ext cx="304799" cy="228600"/>
            </a:xfrm>
            <a:prstGeom prst="straightConnector1">
              <a:avLst/>
            </a:prstGeom>
            <a:noFill/>
            <a:ln w="38100" cap="rnd">
              <a:solidFill>
                <a:srgbClr val="000080"/>
              </a:solidFill>
              <a:prstDash val="solid"/>
              <a:miter/>
              <a:headEnd type="none" w="med" len="med"/>
              <a:tailEnd type="triangle" w="med" len="med"/>
            </a:ln>
          </p:spPr>
        </p:cxnSp>
        <p:cxnSp>
          <p:nvCxnSpPr>
            <p:cNvPr id="349" name="Shape 349"/>
            <p:cNvCxnSpPr/>
            <p:nvPr/>
          </p:nvCxnSpPr>
          <p:spPr>
            <a:xfrm>
              <a:off x="4572000" y="3048000"/>
              <a:ext cx="304799" cy="228600"/>
            </a:xfrm>
            <a:prstGeom prst="straightConnector1">
              <a:avLst/>
            </a:prstGeom>
            <a:noFill/>
            <a:ln w="38100" cap="rnd">
              <a:solidFill>
                <a:srgbClr val="FF9F11"/>
              </a:solidFill>
              <a:prstDash val="solid"/>
              <a:miter/>
              <a:headEnd type="none" w="med" len="med"/>
              <a:tailEnd type="triangle" w="med" len="med"/>
            </a:ln>
          </p:spPr>
        </p:cxnSp>
        <p:cxnSp>
          <p:nvCxnSpPr>
            <p:cNvPr id="350" name="Shape 350"/>
            <p:cNvCxnSpPr/>
            <p:nvPr/>
          </p:nvCxnSpPr>
          <p:spPr>
            <a:xfrm rot="10800000" flipH="1">
              <a:off x="4572000" y="3962399"/>
              <a:ext cx="304799" cy="228600"/>
            </a:xfrm>
            <a:prstGeom prst="straightConnector1">
              <a:avLst/>
            </a:prstGeom>
            <a:noFill/>
            <a:ln w="38100" cap="rnd">
              <a:solidFill>
                <a:srgbClr val="FF9F11"/>
              </a:solidFill>
              <a:prstDash val="solid"/>
              <a:miter/>
              <a:headEnd type="none" w="med" len="med"/>
              <a:tailEnd type="triangle" w="med" len="med"/>
            </a:ln>
          </p:spPr>
        </p:cxnSp>
        <p:cxnSp>
          <p:nvCxnSpPr>
            <p:cNvPr id="351" name="Shape 351"/>
            <p:cNvCxnSpPr/>
            <p:nvPr/>
          </p:nvCxnSpPr>
          <p:spPr>
            <a:xfrm>
              <a:off x="3657600" y="3962400"/>
              <a:ext cx="304799" cy="228600"/>
            </a:xfrm>
            <a:prstGeom prst="straightConnector1">
              <a:avLst/>
            </a:prstGeom>
            <a:noFill/>
            <a:ln w="38100" cap="rnd">
              <a:solidFill>
                <a:srgbClr val="000080"/>
              </a:solidFill>
              <a:prstDash val="solid"/>
              <a:miter/>
              <a:headEnd type="none" w="med" len="med"/>
              <a:tailEnd type="triangle" w="med" len="med"/>
            </a:ln>
          </p:spPr>
        </p:cxnSp>
      </p:grpSp>
      <p:sp>
        <p:nvSpPr>
          <p:cNvPr id="352" name="Shape 352"/>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53" name="Shape 353"/>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Addition with Wraparound</a:t>
            </a:r>
          </a:p>
        </p:txBody>
      </p:sp>
      <p:sp>
        <p:nvSpPr>
          <p:cNvPr id="359" name="Shape 359"/>
          <p:cNvSpPr txBox="1">
            <a:spLocks noGrp="1"/>
          </p:cNvSpPr>
          <p:nvPr>
            <p:ph type="body" idx="1"/>
          </p:nvPr>
        </p:nvSpPr>
        <p:spPr>
          <a:xfrm>
            <a:off x="914400" y="1524000"/>
            <a:ext cx="8001000" cy="1828800"/>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Count to the right to add a negative number </a:t>
            </a:r>
          </a:p>
          <a:p>
            <a:pPr marL="342900" marR="0" lvl="0" indent="-342900" algn="l" rtl="0">
              <a:lnSpc>
                <a:spcPct val="90000"/>
              </a:lnSpc>
              <a:spcBef>
                <a:spcPts val="480"/>
              </a:spcBef>
              <a:spcAft>
                <a:spcPts val="0"/>
              </a:spcAft>
              <a:buClr>
                <a:srgbClr val="000080"/>
              </a:buClr>
              <a:buSzPct val="100000"/>
              <a:buFont typeface="Arial"/>
              <a:buChar char="▪"/>
            </a:pPr>
            <a:r>
              <a:rPr lang="en-US" sz="2400" b="0" i="1" u="none" strike="noStrike" cap="none" baseline="0">
                <a:solidFill>
                  <a:srgbClr val="000080"/>
                </a:solidFill>
                <a:latin typeface="Arial"/>
                <a:ea typeface="Arial"/>
                <a:cs typeface="Arial"/>
                <a:sym typeface="Arial"/>
              </a:rPr>
              <a:t>Wraparound</a:t>
            </a:r>
            <a:r>
              <a:rPr lang="en-US" sz="2400" b="0" i="0" u="none" strike="noStrike" cap="none" baseline="0">
                <a:solidFill>
                  <a:schemeClr val="dk1"/>
                </a:solidFill>
                <a:latin typeface="Arial"/>
                <a:ea typeface="Arial"/>
                <a:cs typeface="Arial"/>
                <a:sym typeface="Arial"/>
              </a:rPr>
              <a:t> scale used to extend the range for the negative result</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Counting left would cross the modulus and give incorrect answer because there are 2 values for 0 (+0 and -0)</a:t>
            </a:r>
          </a:p>
          <a:p>
            <a:pPr marL="742950" marR="0" lvl="1" indent="-158750" algn="l" rtl="0">
              <a:lnSpc>
                <a:spcPct val="90000"/>
              </a:lnSpc>
              <a:spcBef>
                <a:spcPts val="400"/>
              </a:spcBef>
              <a:spcAft>
                <a:spcPts val="0"/>
              </a:spcAft>
              <a:buClr>
                <a:srgbClr val="FF9F11"/>
              </a:buClr>
              <a:buFont typeface="Arial"/>
              <a:buNone/>
            </a:pPr>
            <a:endParaRPr sz="2000" b="0" i="0" u="none" strike="noStrike" cap="none" baseline="0">
              <a:solidFill>
                <a:schemeClr val="dk1"/>
              </a:solidFill>
              <a:latin typeface="Arial"/>
              <a:ea typeface="Arial"/>
              <a:cs typeface="Arial"/>
              <a:sym typeface="Arial"/>
            </a:endParaRPr>
          </a:p>
          <a:p>
            <a:pPr marL="342900" marR="0" lvl="0" indent="-215900" algn="l" rtl="0">
              <a:spcBef>
                <a:spcPts val="400"/>
              </a:spcBef>
              <a:spcAft>
                <a:spcPts val="0"/>
              </a:spcAft>
              <a:buClr>
                <a:srgbClr val="000080"/>
              </a:buClr>
              <a:buFont typeface="Arial"/>
              <a:buNone/>
            </a:pPr>
            <a:endParaRPr sz="2000" b="0" i="0" u="none" strike="noStrike" cap="none" baseline="0">
              <a:solidFill>
                <a:schemeClr val="dk1"/>
              </a:solidFill>
              <a:latin typeface="Arial"/>
              <a:ea typeface="Arial"/>
              <a:cs typeface="Arial"/>
              <a:sym typeface="Arial"/>
            </a:endParaRPr>
          </a:p>
        </p:txBody>
      </p:sp>
      <p:graphicFrame>
        <p:nvGraphicFramePr>
          <p:cNvPr id="360" name="Shape 360"/>
          <p:cNvGraphicFramePr/>
          <p:nvPr/>
        </p:nvGraphicFramePr>
        <p:xfrm>
          <a:off x="1143000" y="3276600"/>
          <a:ext cx="3000000" cy="3000000"/>
        </p:xfrm>
        <a:graphic>
          <a:graphicData uri="http://schemas.openxmlformats.org/drawingml/2006/table">
            <a:tbl>
              <a:tblPr>
                <a:noFill/>
                <a:tableStyleId>{65F79AC3-5D7A-44C2-96A1-82B0945EB47E}</a:tableStyleId>
              </a:tblPr>
              <a:tblGrid>
                <a:gridCol w="1679575"/>
                <a:gridCol w="630225"/>
                <a:gridCol w="596900"/>
                <a:gridCol w="522275"/>
                <a:gridCol w="525450"/>
                <a:gridCol w="668325"/>
                <a:gridCol w="671500"/>
                <a:gridCol w="671500"/>
                <a:gridCol w="600075"/>
                <a:gridCol w="596900"/>
              </a:tblGrid>
              <a:tr h="384175">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R w="19050" cap="flat">
                      <a:solidFill>
                        <a:srgbClr val="FF9F11"/>
                      </a:solidFill>
                      <a:prstDash val="solid"/>
                      <a:round/>
                      <a:headEnd type="none" w="med" len="med"/>
                      <a:tailEnd type="none" w="med" len="med"/>
                    </a:lnR>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9050" cap="flat">
                      <a:solidFill>
                        <a:srgbClr val="FF9F11"/>
                      </a:solidFill>
                      <a:prstDash val="solid"/>
                      <a:round/>
                      <a:headEnd type="none" w="med" len="med"/>
                      <a:tailEnd type="none" w="med" len="med"/>
                    </a:lnL>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2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+699</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377825">
                <a:tc>
                  <a:txBody>
                    <a:bodyPr/>
                    <a:lstStyle/>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Representation</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500</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999</a:t>
                      </a:r>
                    </a:p>
                  </a:txBody>
                  <a:tcPr marL="0" marR="0" marT="0" marB="0">
                    <a:lnR w="19050" cap="flat">
                      <a:solidFill>
                        <a:srgbClr val="FF9F11"/>
                      </a:solidFill>
                      <a:prstDash val="solid"/>
                      <a:round/>
                      <a:headEnd type="none" w="med" len="med"/>
                      <a:tailEnd type="none" w="med" len="med"/>
                    </a:lnR>
                    <a:lnB w="38100" cap="flat">
                      <a:solidFill>
                        <a:srgbClr val="FF9F1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a:t>
                      </a:r>
                    </a:p>
                  </a:txBody>
                  <a:tcPr marL="0" marR="0" marT="0" marB="0">
                    <a:lnL w="19050" cap="flat">
                      <a:solidFill>
                        <a:srgbClr val="FF9F11"/>
                      </a:solidFill>
                      <a:prstDash val="solid"/>
                      <a:round/>
                      <a:headEnd type="none" w="med" len="med"/>
                      <a:tailEnd type="none" w="med" len="med"/>
                    </a:lnL>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200</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B w="38100" cap="flat">
                      <a:solidFill>
                        <a:srgbClr val="FF9F1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500</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899</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999</a:t>
                      </a:r>
                    </a:p>
                  </a:txBody>
                  <a:tcPr marL="0" marR="0" marT="0" marB="0">
                    <a:lnB w="38100" cap="flat">
                      <a:solidFill>
                        <a:srgbClr val="FF9F11"/>
                      </a:solidFill>
                      <a:prstDash val="solid"/>
                      <a:round/>
                      <a:headEnd type="none" w="med" len="med"/>
                      <a:tailEnd type="none" w="med" len="med"/>
                    </a:lnB>
                  </a:tcPr>
                </a:tc>
              </a:tr>
              <a:tr h="334950">
                <a:tc rowSpan="2">
                  <a:txBody>
                    <a:bodyPr/>
                    <a:lstStyle/>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Number</a:t>
                      </a:r>
                    </a:p>
                    <a:p>
                      <a:pPr marL="0" marR="0" lvl="0" indent="0" algn="l" rtl="0">
                        <a:lnSpc>
                          <a:spcPct val="100000"/>
                        </a:lnSpc>
                        <a:spcBef>
                          <a:spcPts val="32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represented</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-000</a:t>
                      </a:r>
                    </a:p>
                  </a:txBody>
                  <a:tcPr marL="0" marR="0" marT="0" marB="0">
                    <a:lnR w="19050" cap="flat">
                      <a:solidFill>
                        <a:srgbClr val="FF9F11"/>
                      </a:solidFill>
                      <a:prstDash val="solid"/>
                      <a:round/>
                      <a:headEnd type="none" w="med" len="med"/>
                      <a:tailEnd type="none" w="med" len="med"/>
                    </a:lnR>
                    <a:lnT w="38100" cap="flat">
                      <a:solidFill>
                        <a:srgbClr val="FF9F11"/>
                      </a:solidFill>
                      <a:prstDash val="solid"/>
                      <a:round/>
                      <a:headEnd type="none" w="med" len="med"/>
                      <a:tailEnd type="none" w="med" len="med"/>
                    </a:lnT>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a:t>
                      </a:r>
                    </a:p>
                  </a:txBody>
                  <a:tcPr marL="0" marR="0" marT="0" marB="0">
                    <a:lnL w="19050" cap="flat">
                      <a:solidFill>
                        <a:srgbClr val="FF9F11"/>
                      </a:solidFill>
                      <a:prstDash val="solid"/>
                      <a:round/>
                      <a:headEnd type="none" w="med" len="med"/>
                      <a:tailEnd type="none" w="med" len="med"/>
                    </a:lnL>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200</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-100</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-000</a:t>
                      </a:r>
                    </a:p>
                  </a:txBody>
                  <a:tcPr marL="0" marR="0" marT="0" marB="0">
                    <a:lnT w="38100" cap="flat">
                      <a:solidFill>
                        <a:srgbClr val="FF9F11"/>
                      </a:solidFill>
                      <a:prstDash val="solid"/>
                      <a:round/>
                      <a:headEnd type="none" w="med" len="med"/>
                      <a:tailEnd type="none" w="med" len="med"/>
                    </a:lnT>
                  </a:tcPr>
                </a:tc>
              </a:tr>
              <a:tr h="334950">
                <a:tc vMerge="1">
                  <a:txBody>
                    <a:bodyPr/>
                    <a:lstStyle/>
                    <a:p>
                      <a:endParaRPr lang="en-US"/>
                    </a:p>
                  </a:txBody>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R w="19050" cap="flat">
                      <a:solidFill>
                        <a:srgbClr val="FF9F11"/>
                      </a:solidFill>
                      <a:prstDash val="solid"/>
                      <a:round/>
                      <a:headEnd type="none" w="med" len="med"/>
                      <a:tailEnd type="none" w="med" len="med"/>
                    </a:lnR>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9050" cap="flat">
                      <a:solidFill>
                        <a:srgbClr val="FF9F11"/>
                      </a:solidFill>
                      <a:prstDash val="solid"/>
                      <a:round/>
                      <a:headEnd type="none" w="med" len="med"/>
                      <a:tailEnd type="none" w="med" len="med"/>
                    </a:lnL>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-300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bl>
          </a:graphicData>
        </a:graphic>
      </p:graphicFrame>
      <p:grpSp>
        <p:nvGrpSpPr>
          <p:cNvPr id="361" name="Shape 361"/>
          <p:cNvGrpSpPr/>
          <p:nvPr/>
        </p:nvGrpSpPr>
        <p:grpSpPr>
          <a:xfrm>
            <a:off x="4876800" y="3429000"/>
            <a:ext cx="2438400" cy="1143000"/>
            <a:chOff x="4876800" y="3200400"/>
            <a:chExt cx="2438400" cy="1143000"/>
          </a:xfrm>
        </p:grpSpPr>
        <p:grpSp>
          <p:nvGrpSpPr>
            <p:cNvPr id="362" name="Shape 362"/>
            <p:cNvGrpSpPr/>
            <p:nvPr/>
          </p:nvGrpSpPr>
          <p:grpSpPr>
            <a:xfrm>
              <a:off x="4876800" y="3200400"/>
              <a:ext cx="2438400" cy="1143000"/>
              <a:chOff x="4800600" y="3352800"/>
              <a:chExt cx="2438400" cy="1143000"/>
            </a:xfrm>
          </p:grpSpPr>
          <p:cxnSp>
            <p:nvCxnSpPr>
              <p:cNvPr id="363" name="Shape 363"/>
              <p:cNvCxnSpPr/>
              <p:nvPr/>
            </p:nvCxnSpPr>
            <p:spPr>
              <a:xfrm rot="10800000" flipH="1">
                <a:off x="4800600" y="3352800"/>
                <a:ext cx="990599" cy="152399"/>
              </a:xfrm>
              <a:prstGeom prst="straightConnector1">
                <a:avLst/>
              </a:prstGeom>
              <a:noFill/>
              <a:ln w="38100" cap="rnd">
                <a:solidFill>
                  <a:srgbClr val="000080"/>
                </a:solidFill>
                <a:prstDash val="solid"/>
                <a:miter/>
                <a:headEnd type="none" w="med" len="med"/>
                <a:tailEnd type="triangle" w="med" len="med"/>
              </a:ln>
            </p:spPr>
          </p:cxnSp>
          <p:cxnSp>
            <p:nvCxnSpPr>
              <p:cNvPr id="364" name="Shape 364"/>
              <p:cNvCxnSpPr/>
              <p:nvPr/>
            </p:nvCxnSpPr>
            <p:spPr>
              <a:xfrm>
                <a:off x="6324600" y="3352800"/>
                <a:ext cx="914400" cy="228600"/>
              </a:xfrm>
              <a:prstGeom prst="straightConnector1">
                <a:avLst/>
              </a:prstGeom>
              <a:noFill/>
              <a:ln w="38100" cap="rnd">
                <a:solidFill>
                  <a:srgbClr val="FF9F11"/>
                </a:solidFill>
                <a:prstDash val="solid"/>
                <a:miter/>
                <a:headEnd type="none" w="med" len="med"/>
                <a:tailEnd type="triangle" w="med" len="med"/>
              </a:ln>
            </p:spPr>
          </p:cxnSp>
          <p:cxnSp>
            <p:nvCxnSpPr>
              <p:cNvPr id="365" name="Shape 365"/>
              <p:cNvCxnSpPr/>
              <p:nvPr/>
            </p:nvCxnSpPr>
            <p:spPr>
              <a:xfrm>
                <a:off x="4800600" y="4267200"/>
                <a:ext cx="990599" cy="228600"/>
              </a:xfrm>
              <a:prstGeom prst="straightConnector1">
                <a:avLst/>
              </a:prstGeom>
              <a:noFill/>
              <a:ln w="38100" cap="rnd">
                <a:solidFill>
                  <a:srgbClr val="000080"/>
                </a:solidFill>
                <a:prstDash val="solid"/>
                <a:miter/>
                <a:headEnd type="none" w="med" len="med"/>
                <a:tailEnd type="triangle" w="med" len="med"/>
              </a:ln>
            </p:spPr>
          </p:cxnSp>
          <p:cxnSp>
            <p:nvCxnSpPr>
              <p:cNvPr id="366" name="Shape 366"/>
              <p:cNvCxnSpPr/>
              <p:nvPr/>
            </p:nvCxnSpPr>
            <p:spPr>
              <a:xfrm rot="10800000" flipH="1">
                <a:off x="6400800" y="4267199"/>
                <a:ext cx="762000" cy="228600"/>
              </a:xfrm>
              <a:prstGeom prst="straightConnector1">
                <a:avLst/>
              </a:prstGeom>
              <a:noFill/>
              <a:ln w="38100" cap="rnd">
                <a:solidFill>
                  <a:srgbClr val="FF9F11"/>
                </a:solidFill>
                <a:prstDash val="solid"/>
                <a:miter/>
                <a:headEnd type="none" w="med" len="med"/>
                <a:tailEnd type="triangle" w="med" len="med"/>
              </a:ln>
            </p:spPr>
          </p:cxnSp>
        </p:grpSp>
        <p:cxnSp>
          <p:nvCxnSpPr>
            <p:cNvPr id="367" name="Shape 367"/>
            <p:cNvCxnSpPr/>
            <p:nvPr/>
          </p:nvCxnSpPr>
          <p:spPr>
            <a:xfrm>
              <a:off x="6172200" y="3429000"/>
              <a:ext cx="0" cy="685799"/>
            </a:xfrm>
            <a:prstGeom prst="straightConnector1">
              <a:avLst/>
            </a:prstGeom>
            <a:noFill/>
            <a:ln w="15875" cap="rnd">
              <a:solidFill>
                <a:srgbClr val="FF9F11"/>
              </a:solidFill>
              <a:prstDash val="solid"/>
              <a:miter/>
              <a:headEnd type="none" w="med" len="med"/>
              <a:tailEnd type="none" w="med" len="med"/>
            </a:ln>
          </p:spPr>
        </p:cxnSp>
      </p:grpSp>
      <p:graphicFrame>
        <p:nvGraphicFramePr>
          <p:cNvPr id="368" name="Shape 368"/>
          <p:cNvGraphicFramePr/>
          <p:nvPr/>
        </p:nvGraphicFramePr>
        <p:xfrm>
          <a:off x="1295400" y="4800600"/>
          <a:ext cx="3000000" cy="3000000"/>
        </p:xfrm>
        <a:graphic>
          <a:graphicData uri="http://schemas.openxmlformats.org/drawingml/2006/table">
            <a:tbl>
              <a:tblPr>
                <a:noFill/>
                <a:tableStyleId>{23549EFA-5CA9-47B5-8899-62FDB3B752A6}</a:tableStyleId>
              </a:tblPr>
              <a:tblGrid>
                <a:gridCol w="2155825"/>
                <a:gridCol w="831850"/>
                <a:gridCol w="739775"/>
                <a:gridCol w="765175"/>
                <a:gridCol w="673100"/>
                <a:gridCol w="673100"/>
                <a:gridCol w="671500"/>
                <a:gridCol w="862000"/>
              </a:tblGrid>
              <a:tr h="457200">
                <a:tc>
                  <a:txBody>
                    <a:bodyPr/>
                    <a:lstStyle/>
                    <a:p>
                      <a:pPr marL="0" marR="0" lvl="0" indent="0" algn="l" rtl="0">
                        <a:lnSpc>
                          <a:spcPct val="125000"/>
                        </a:lnSpc>
                        <a:spcBef>
                          <a:spcPts val="0"/>
                        </a:spcBef>
                        <a:spcAft>
                          <a:spcPts val="0"/>
                        </a:spcAft>
                        <a:buClr>
                          <a:srgbClr val="FF0000"/>
                        </a:buClr>
                        <a:buSzPct val="25000"/>
                        <a:buFont typeface="Arial"/>
                        <a:buNone/>
                      </a:pPr>
                      <a:r>
                        <a:rPr lang="en-US" sz="1400" b="0" i="0" u="none" strike="noStrike" cap="none" baseline="0">
                          <a:solidFill>
                            <a:srgbClr val="FF0000"/>
                          </a:solidFill>
                          <a:latin typeface="Arial"/>
                          <a:ea typeface="Arial"/>
                          <a:cs typeface="Arial"/>
                          <a:sym typeface="Arial"/>
                        </a:rPr>
                        <a:t>Wrong Answer!!</a:t>
                      </a:r>
                    </a:p>
                  </a:txBody>
                  <a:tcPr marL="0" marR="0" marT="0" marB="0">
                    <a:lnL w="12700" cap="flat">
                      <a:solidFill>
                        <a:schemeClr val="lt2"/>
                      </a:solidFill>
                      <a:prstDash val="solid"/>
                      <a:round/>
                      <a:headEnd type="none" w="med" len="med"/>
                      <a:tailEnd type="none" w="med" len="med"/>
                    </a:lnL>
                    <a:lnT w="12700" cap="flat">
                      <a:solidFill>
                        <a:schemeClr val="lt2"/>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2700" cap="flat">
                      <a:solidFill>
                        <a:schemeClr val="lt2"/>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2700" cap="flat">
                      <a:solidFill>
                        <a:schemeClr val="lt2"/>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2700" cap="flat">
                      <a:solidFill>
                        <a:schemeClr val="lt2"/>
                      </a:solidFill>
                      <a:prstDash val="solid"/>
                      <a:round/>
                      <a:headEnd type="none" w="med" len="med"/>
                      <a:tailEnd type="none" w="med" len="med"/>
                    </a:lnT>
                  </a:tcPr>
                </a:tc>
                <a:tc>
                  <a:txBody>
                    <a:bodyPr/>
                    <a:lstStyle/>
                    <a:p>
                      <a:pPr marL="0" marR="0" lvl="0" indent="0" algn="ctr" rtl="0">
                        <a:lnSpc>
                          <a:spcPct val="12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+699</a:t>
                      </a:r>
                    </a:p>
                  </a:txBody>
                  <a:tcPr marL="0" marR="0" marT="0" marB="0">
                    <a:lnT w="12700" cap="flat">
                      <a:solidFill>
                        <a:schemeClr val="lt2"/>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2700" cap="flat">
                      <a:solidFill>
                        <a:schemeClr val="lt2"/>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2700" cap="flat">
                      <a:solidFill>
                        <a:schemeClr val="lt2"/>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R w="12700" cap="flat">
                      <a:solidFill>
                        <a:schemeClr val="lt2"/>
                      </a:solidFill>
                      <a:prstDash val="solid"/>
                      <a:round/>
                      <a:headEnd type="none" w="med" len="med"/>
                      <a:tailEnd type="none" w="med" len="med"/>
                    </a:lnR>
                    <a:lnT w="12700" cap="flat">
                      <a:solidFill>
                        <a:schemeClr val="lt2"/>
                      </a:solidFill>
                      <a:prstDash val="solid"/>
                      <a:round/>
                      <a:headEnd type="none" w="med" len="med"/>
                      <a:tailEnd type="none" w="med" len="med"/>
                    </a:lnT>
                  </a:tcPr>
                </a:tc>
              </a:tr>
              <a:tr h="304800">
                <a:tc>
                  <a:txBody>
                    <a:bodyPr/>
                    <a:lstStyle/>
                    <a:p>
                      <a:pPr marL="0" marR="0" lvl="0" indent="0" algn="l" rtl="0">
                        <a:lnSpc>
                          <a:spcPct val="100000"/>
                        </a:lnSpc>
                        <a:spcBef>
                          <a:spcPts val="0"/>
                        </a:spcBef>
                        <a:spcAft>
                          <a:spcPts val="0"/>
                        </a:spcAft>
                        <a:buClr>
                          <a:schemeClr val="lt2"/>
                        </a:buClr>
                        <a:buSzPct val="25000"/>
                        <a:buFont typeface="Arial"/>
                        <a:buNone/>
                      </a:pPr>
                      <a:r>
                        <a:rPr lang="en-US" sz="1400" b="1" i="0" u="none" strike="noStrike" cap="none" baseline="0">
                          <a:solidFill>
                            <a:schemeClr val="lt2"/>
                          </a:solidFill>
                          <a:latin typeface="Arial"/>
                          <a:ea typeface="Arial"/>
                          <a:cs typeface="Arial"/>
                          <a:sym typeface="Arial"/>
                        </a:rPr>
                        <a:t>Representation</a:t>
                      </a:r>
                    </a:p>
                  </a:txBody>
                  <a:tcPr marL="0" marR="0" marT="0" marB="0">
                    <a:lnL w="12700" cap="flat">
                      <a:solidFill>
                        <a:schemeClr val="lt2"/>
                      </a:solidFill>
                      <a:prstDash val="solid"/>
                      <a:round/>
                      <a:headEnd type="none" w="med" len="med"/>
                      <a:tailEnd type="none" w="med" len="med"/>
                    </a:lnL>
                  </a:tcPr>
                </a:tc>
                <a:tc>
                  <a:txBody>
                    <a:bodyPr/>
                    <a:lstStyle/>
                    <a:p>
                      <a:pPr marL="0" marR="0" lvl="0" indent="0" algn="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500</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1" i="1" u="none" strike="noStrike" cap="none" baseline="0">
                          <a:solidFill>
                            <a:schemeClr val="lt2"/>
                          </a:solidFill>
                          <a:latin typeface="Arial"/>
                          <a:ea typeface="Arial"/>
                          <a:cs typeface="Arial"/>
                          <a:sym typeface="Arial"/>
                        </a:rPr>
                        <a:t>898</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999</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ct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0</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1" i="1" u="none" strike="noStrike" cap="none" baseline="0">
                          <a:solidFill>
                            <a:schemeClr val="lt2"/>
                          </a:solidFill>
                          <a:latin typeface="Arial"/>
                          <a:ea typeface="Arial"/>
                          <a:cs typeface="Arial"/>
                          <a:sym typeface="Arial"/>
                        </a:rPr>
                        <a:t>200</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499</a:t>
                      </a:r>
                    </a:p>
                  </a:txBody>
                  <a:tcPr marL="0" marR="0" marT="0" marB="0">
                    <a:lnR w="12700" cap="flat">
                      <a:solidFill>
                        <a:schemeClr val="lt2"/>
                      </a:solidFill>
                      <a:prstDash val="solid"/>
                      <a:round/>
                      <a:headEnd type="none" w="med" len="med"/>
                      <a:tailEnd type="none" w="med" len="med"/>
                    </a:lnR>
                  </a:tcPr>
                </a:tc>
              </a:tr>
              <a:tr h="382575">
                <a:tc rowSpan="2">
                  <a:txBody>
                    <a:bodyPr/>
                    <a:lstStyle/>
                    <a:p>
                      <a:pPr marL="0" marR="0" lvl="0" indent="0" algn="l" rtl="0">
                        <a:lnSpc>
                          <a:spcPct val="100000"/>
                        </a:lnSpc>
                        <a:spcBef>
                          <a:spcPts val="0"/>
                        </a:spcBef>
                        <a:spcAft>
                          <a:spcPts val="0"/>
                        </a:spcAft>
                        <a:buClr>
                          <a:schemeClr val="lt2"/>
                        </a:buClr>
                        <a:buSzPct val="25000"/>
                        <a:buFont typeface="Arial"/>
                        <a:buNone/>
                      </a:pPr>
                      <a:r>
                        <a:rPr lang="en-US" sz="1400" b="1" i="0" u="none" strike="noStrike" cap="none" baseline="0">
                          <a:solidFill>
                            <a:schemeClr val="lt2"/>
                          </a:solidFill>
                          <a:latin typeface="Arial"/>
                          <a:ea typeface="Arial"/>
                          <a:cs typeface="Arial"/>
                          <a:sym typeface="Arial"/>
                        </a:rPr>
                        <a:t>Number</a:t>
                      </a:r>
                    </a:p>
                    <a:p>
                      <a:pPr marL="0" marR="0" lvl="0" indent="0" algn="l" rtl="0">
                        <a:lnSpc>
                          <a:spcPct val="100000"/>
                        </a:lnSpc>
                        <a:spcBef>
                          <a:spcPts val="280"/>
                        </a:spcBef>
                        <a:spcAft>
                          <a:spcPts val="0"/>
                        </a:spcAft>
                        <a:buClr>
                          <a:schemeClr val="lt2"/>
                        </a:buClr>
                        <a:buSzPct val="25000"/>
                        <a:buFont typeface="Arial"/>
                        <a:buNone/>
                      </a:pPr>
                      <a:r>
                        <a:rPr lang="en-US" sz="1400" b="1" i="0" u="none" strike="noStrike" cap="none" baseline="0">
                          <a:solidFill>
                            <a:schemeClr val="lt2"/>
                          </a:solidFill>
                          <a:latin typeface="Arial"/>
                          <a:ea typeface="Arial"/>
                          <a:cs typeface="Arial"/>
                          <a:sym typeface="Arial"/>
                        </a:rPr>
                        <a:t>represented</a:t>
                      </a:r>
                    </a:p>
                  </a:txBody>
                  <a:tcPr marL="0" marR="0" marT="0" marB="0">
                    <a:lnL w="12700" cap="flat">
                      <a:solidFill>
                        <a:schemeClr val="lt2"/>
                      </a:solidFill>
                      <a:prstDash val="solid"/>
                      <a:round/>
                      <a:headEnd type="none" w="med" len="med"/>
                      <a:tailEnd type="none" w="med" len="med"/>
                    </a:lnL>
                    <a:lnB w="12700" cap="flat">
                      <a:solidFill>
                        <a:schemeClr val="lt2"/>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-499</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1" i="1" u="none" strike="noStrike" cap="none" baseline="0">
                          <a:solidFill>
                            <a:schemeClr val="lt2"/>
                          </a:solidFill>
                          <a:latin typeface="Arial"/>
                          <a:ea typeface="Arial"/>
                          <a:cs typeface="Arial"/>
                          <a:sym typeface="Arial"/>
                        </a:rPr>
                        <a:t>-101</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-000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ct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0</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1" i="1" u="none" strike="noStrike" cap="none" baseline="0">
                          <a:solidFill>
                            <a:schemeClr val="lt2"/>
                          </a:solidFill>
                          <a:latin typeface="Arial"/>
                          <a:ea typeface="Arial"/>
                          <a:cs typeface="Arial"/>
                          <a:sym typeface="Arial"/>
                        </a:rPr>
                        <a:t>200</a:t>
                      </a:r>
                    </a:p>
                  </a:txBody>
                  <a:tcPr marL="0" marR="0" marT="0" marB="0"/>
                </a:tc>
                <a:tc>
                  <a:txBody>
                    <a:bodyPr/>
                    <a:lstStyle/>
                    <a:p>
                      <a:pPr marL="0" marR="0" lvl="0" indent="0" algn="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499</a:t>
                      </a:r>
                    </a:p>
                  </a:txBody>
                  <a:tcPr marL="0" marR="0" marT="0" marB="0">
                    <a:lnR w="12700" cap="flat">
                      <a:solidFill>
                        <a:schemeClr val="lt2"/>
                      </a:solidFill>
                      <a:prstDash val="solid"/>
                      <a:round/>
                      <a:headEnd type="none" w="med" len="med"/>
                      <a:tailEnd type="none" w="med" len="med"/>
                    </a:lnR>
                  </a:tcPr>
                </a:tc>
              </a:tr>
              <a:tr h="304800">
                <a:tc vMerge="1">
                  <a:txBody>
                    <a:bodyPr/>
                    <a:lstStyle/>
                    <a:p>
                      <a:endParaRPr lang="en-US"/>
                    </a:p>
                  </a:txBody>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12700" cap="flat">
                      <a:solidFill>
                        <a:schemeClr val="lt2"/>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12700" cap="flat">
                      <a:solidFill>
                        <a:schemeClr val="lt2"/>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12700" cap="flat">
                      <a:solidFill>
                        <a:schemeClr val="lt2"/>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2"/>
                        </a:buClr>
                        <a:buSzPct val="25000"/>
                        <a:buFont typeface="Arial"/>
                        <a:buNone/>
                      </a:pPr>
                      <a:r>
                        <a:rPr lang="en-US" sz="1400" b="0" i="0" u="none" strike="noStrike" cap="none" baseline="0">
                          <a:solidFill>
                            <a:schemeClr val="lt2"/>
                          </a:solidFill>
                          <a:latin typeface="Arial"/>
                          <a:ea typeface="Arial"/>
                          <a:cs typeface="Arial"/>
                          <a:sym typeface="Arial"/>
                        </a:rPr>
                        <a:t>- 300</a:t>
                      </a:r>
                    </a:p>
                  </a:txBody>
                  <a:tcPr marL="0" marR="0" marT="0" marB="0">
                    <a:lnB w="12700" cap="flat">
                      <a:solidFill>
                        <a:schemeClr val="lt2"/>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12700" cap="flat">
                      <a:solidFill>
                        <a:schemeClr val="lt2"/>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12700" cap="flat">
                      <a:solidFill>
                        <a:schemeClr val="lt2"/>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R w="12700" cap="flat">
                      <a:solidFill>
                        <a:schemeClr val="lt2"/>
                      </a:solidFill>
                      <a:prstDash val="solid"/>
                      <a:round/>
                      <a:headEnd type="none" w="med" len="med"/>
                      <a:tailEnd type="none" w="med" len="med"/>
                    </a:lnR>
                    <a:lnB w="12700" cap="flat">
                      <a:solidFill>
                        <a:schemeClr val="lt2"/>
                      </a:solidFill>
                      <a:prstDash val="solid"/>
                      <a:round/>
                      <a:headEnd type="none" w="med" len="med"/>
                      <a:tailEnd type="none" w="med" len="med"/>
                    </a:lnB>
                  </a:tcPr>
                </a:tc>
              </a:tr>
            </a:tbl>
          </a:graphicData>
        </a:graphic>
      </p:graphicFrame>
      <p:cxnSp>
        <p:nvCxnSpPr>
          <p:cNvPr id="369" name="Shape 369"/>
          <p:cNvCxnSpPr/>
          <p:nvPr/>
        </p:nvCxnSpPr>
        <p:spPr>
          <a:xfrm flipH="1">
            <a:off x="5029200" y="5029200"/>
            <a:ext cx="838199" cy="304799"/>
          </a:xfrm>
          <a:prstGeom prst="straightConnector1">
            <a:avLst/>
          </a:prstGeom>
          <a:noFill/>
          <a:ln w="38100" cap="rnd">
            <a:solidFill>
              <a:srgbClr val="C0C0C0"/>
            </a:solidFill>
            <a:prstDash val="solid"/>
            <a:miter/>
            <a:headEnd type="none" w="med" len="med"/>
            <a:tailEnd type="triangle" w="med" len="med"/>
          </a:ln>
        </p:spPr>
      </p:cxnSp>
      <p:cxnSp>
        <p:nvCxnSpPr>
          <p:cNvPr id="370" name="Shape 370"/>
          <p:cNvCxnSpPr/>
          <p:nvPr/>
        </p:nvCxnSpPr>
        <p:spPr>
          <a:xfrm rot="10800000">
            <a:off x="6324600" y="4952999"/>
            <a:ext cx="990599" cy="457200"/>
          </a:xfrm>
          <a:prstGeom prst="straightConnector1">
            <a:avLst/>
          </a:prstGeom>
          <a:noFill/>
          <a:ln w="38100" cap="rnd">
            <a:solidFill>
              <a:srgbClr val="C0C0C0"/>
            </a:solidFill>
            <a:prstDash val="solid"/>
            <a:miter/>
            <a:headEnd type="none" w="med" len="med"/>
            <a:tailEnd type="triangle" w="med" len="med"/>
          </a:ln>
        </p:spPr>
      </p:cxnSp>
      <p:cxnSp>
        <p:nvCxnSpPr>
          <p:cNvPr id="371" name="Shape 371"/>
          <p:cNvCxnSpPr/>
          <p:nvPr/>
        </p:nvCxnSpPr>
        <p:spPr>
          <a:xfrm flipH="1">
            <a:off x="6400799" y="5715000"/>
            <a:ext cx="914400" cy="381000"/>
          </a:xfrm>
          <a:prstGeom prst="straightConnector1">
            <a:avLst/>
          </a:prstGeom>
          <a:noFill/>
          <a:ln w="38100" cap="rnd">
            <a:solidFill>
              <a:srgbClr val="C0C0C0"/>
            </a:solidFill>
            <a:prstDash val="solid"/>
            <a:miter/>
            <a:headEnd type="none" w="med" len="med"/>
            <a:tailEnd type="triangle" w="med" len="med"/>
          </a:ln>
        </p:spPr>
      </p:cxnSp>
      <p:cxnSp>
        <p:nvCxnSpPr>
          <p:cNvPr id="372" name="Shape 372"/>
          <p:cNvCxnSpPr/>
          <p:nvPr/>
        </p:nvCxnSpPr>
        <p:spPr>
          <a:xfrm rot="10800000">
            <a:off x="4953000" y="5791200"/>
            <a:ext cx="838199" cy="304799"/>
          </a:xfrm>
          <a:prstGeom prst="straightConnector1">
            <a:avLst/>
          </a:prstGeom>
          <a:noFill/>
          <a:ln w="38100" cap="rnd">
            <a:solidFill>
              <a:srgbClr val="C0C0C0"/>
            </a:solidFill>
            <a:prstDash val="solid"/>
            <a:miter/>
            <a:headEnd type="none" w="med" len="med"/>
            <a:tailEnd type="triangle" w="med" len="med"/>
          </a:ln>
        </p:spPr>
      </p:cxnSp>
      <p:cxnSp>
        <p:nvCxnSpPr>
          <p:cNvPr id="373" name="Shape 373"/>
          <p:cNvCxnSpPr/>
          <p:nvPr/>
        </p:nvCxnSpPr>
        <p:spPr>
          <a:xfrm>
            <a:off x="6172200" y="5105400"/>
            <a:ext cx="0" cy="762000"/>
          </a:xfrm>
          <a:prstGeom prst="straightConnector1">
            <a:avLst/>
          </a:prstGeom>
          <a:noFill/>
          <a:ln w="15875" cap="rnd">
            <a:solidFill>
              <a:srgbClr val="C0C0C0"/>
            </a:solidFill>
            <a:prstDash val="solid"/>
            <a:miter/>
            <a:headEnd type="none" w="med" len="med"/>
            <a:tailEnd type="none" w="med" len="med"/>
          </a:ln>
        </p:spPr>
      </p:cxnSp>
      <p:sp>
        <p:nvSpPr>
          <p:cNvPr id="374" name="Shape 37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75" name="Shape 375"/>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Addition with End-around Carry</a:t>
            </a:r>
          </a:p>
        </p:txBody>
      </p:sp>
      <p:sp>
        <p:nvSpPr>
          <p:cNvPr id="381" name="Shape 381"/>
          <p:cNvSpPr txBox="1">
            <a:spLocks noGrp="1"/>
          </p:cNvSpPr>
          <p:nvPr>
            <p:ph type="body" idx="1"/>
          </p:nvPr>
        </p:nvSpPr>
        <p:spPr>
          <a:xfrm>
            <a:off x="914400" y="1524000"/>
            <a:ext cx="8001000" cy="2286000"/>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Count to the right crosses the modulus </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End-around carry</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Add 2 numbers in 9’s complementary arithmetic</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If the result has more digits than specified, add carry to the result</a:t>
            </a:r>
          </a:p>
          <a:p>
            <a:pPr marL="742950" marR="0" lvl="1" indent="-133350" algn="l" rtl="0">
              <a:lnSpc>
                <a:spcPct val="100000"/>
              </a:lnSpc>
              <a:spcBef>
                <a:spcPts val="480"/>
              </a:spcBef>
              <a:spcAft>
                <a:spcPts val="0"/>
              </a:spcAft>
              <a:buClr>
                <a:srgbClr val="FF9F11"/>
              </a:buClr>
              <a:buFont typeface="Arial"/>
              <a:buNone/>
            </a:pPr>
            <a:endParaRPr sz="2400" b="0" i="0" u="none" strike="noStrike" cap="none" baseline="0">
              <a:solidFill>
                <a:schemeClr val="dk1"/>
              </a:solidFill>
              <a:latin typeface="Arial"/>
              <a:ea typeface="Arial"/>
              <a:cs typeface="Arial"/>
              <a:sym typeface="Arial"/>
            </a:endParaRP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graphicFrame>
        <p:nvGraphicFramePr>
          <p:cNvPr id="382" name="Shape 382"/>
          <p:cNvGraphicFramePr/>
          <p:nvPr/>
        </p:nvGraphicFramePr>
        <p:xfrm>
          <a:off x="990600" y="3962400"/>
          <a:ext cx="3000000" cy="3000000"/>
        </p:xfrm>
        <a:graphic>
          <a:graphicData uri="http://schemas.openxmlformats.org/drawingml/2006/table">
            <a:tbl>
              <a:tblPr>
                <a:noFill/>
                <a:tableStyleId>{19C360E0-AE3F-48B9-9914-5DB6B166305E}</a:tableStyleId>
              </a:tblPr>
              <a:tblGrid>
                <a:gridCol w="1679575"/>
                <a:gridCol w="630225"/>
                <a:gridCol w="596900"/>
                <a:gridCol w="596900"/>
                <a:gridCol w="674675"/>
                <a:gridCol w="469900"/>
                <a:gridCol w="914400"/>
                <a:gridCol w="685800"/>
              </a:tblGrid>
              <a:tr h="384175">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2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a:t>
                      </a:r>
                      <a:r>
                        <a:rPr lang="en-US" sz="1600" b="0" i="0" u="none" strike="noStrike" cap="none" baseline="0">
                          <a:solidFill>
                            <a:schemeClr val="dk1"/>
                          </a:solidFill>
                          <a:latin typeface="Arial"/>
                          <a:ea typeface="Arial"/>
                          <a:cs typeface="Arial"/>
                          <a:sym typeface="Arial"/>
                        </a:rPr>
                        <a:t>300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377825">
                <a:tc>
                  <a:txBody>
                    <a:bodyPr/>
                    <a:lstStyle/>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Representation</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500</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799</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999</a:t>
                      </a:r>
                    </a:p>
                  </a:txBody>
                  <a:tcPr marL="0" marR="0" marT="0" marB="0">
                    <a:lnB w="38100" cap="flat">
                      <a:solidFill>
                        <a:srgbClr val="FF9F1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38100" cap="flat">
                      <a:solidFill>
                        <a:srgbClr val="FF9F1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a:t>
                      </a:r>
                    </a:p>
                  </a:txBody>
                  <a:tcPr marL="0" marR="0" marT="0" marB="0">
                    <a:lnB w="38100" cap="flat">
                      <a:solidFill>
                        <a:srgbClr val="FF9F1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	99</a:t>
                      </a:r>
                    </a:p>
                  </a:txBody>
                  <a:tcPr marL="0" marR="0" marT="0" marB="0">
                    <a:lnB w="38100" cap="flat">
                      <a:solidFill>
                        <a:srgbClr val="FF9F1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B w="38100" cap="flat">
                      <a:solidFill>
                        <a:srgbClr val="FF9F11"/>
                      </a:solidFill>
                      <a:prstDash val="solid"/>
                      <a:round/>
                      <a:headEnd type="none" w="med" len="med"/>
                      <a:tailEnd type="none" w="med" len="med"/>
                    </a:lnB>
                  </a:tcPr>
                </a:tc>
              </a:tr>
              <a:tr h="334950">
                <a:tc rowSpan="2">
                  <a:txBody>
                    <a:bodyPr/>
                    <a:lstStyle/>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Number</a:t>
                      </a:r>
                    </a:p>
                    <a:p>
                      <a:pPr marL="0" marR="0" lvl="0" indent="0" algn="l" rtl="0">
                        <a:lnSpc>
                          <a:spcPct val="100000"/>
                        </a:lnSpc>
                        <a:spcBef>
                          <a:spcPts val="32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represented</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rgbClr val="000080"/>
                        </a:buClr>
                        <a:buSzPct val="25000"/>
                        <a:buFont typeface="Arial"/>
                        <a:buNone/>
                      </a:pPr>
                      <a:r>
                        <a:rPr lang="en-US" sz="1600" b="1" i="1" u="none" strike="noStrike" cap="none" baseline="0">
                          <a:solidFill>
                            <a:srgbClr val="000080"/>
                          </a:solidFill>
                          <a:latin typeface="Arial"/>
                          <a:ea typeface="Arial"/>
                          <a:cs typeface="Arial"/>
                          <a:sym typeface="Arial"/>
                        </a:rPr>
                        <a:t>-200</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-000</a:t>
                      </a:r>
                    </a:p>
                  </a:txBody>
                  <a:tcPr marL="0" marR="0" marT="0" marB="0">
                    <a:lnT w="38100" cap="flat">
                      <a:solidFill>
                        <a:srgbClr val="FF9F11"/>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38100" cap="flat">
                      <a:solidFill>
                        <a:srgbClr val="FF9F11"/>
                      </a:solidFill>
                      <a:prstDash val="solid"/>
                      <a:round/>
                      <a:headEnd type="none" w="med" len="med"/>
                      <a:tailEnd type="none" w="med" len="med"/>
                    </a:lnT>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a:t>
                      </a:r>
                    </a:p>
                  </a:txBody>
                  <a:tcPr marL="0" marR="0" marT="0" marB="0">
                    <a:lnT w="38100" cap="flat">
                      <a:solidFill>
                        <a:srgbClr val="FF9F11"/>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rgbClr val="FF9F11"/>
                        </a:buClr>
                        <a:buSzPct val="25000"/>
                        <a:buFont typeface="Arial"/>
                        <a:buNone/>
                      </a:pPr>
                      <a:r>
                        <a:rPr lang="en-US" sz="1600" b="1" i="1" u="none" strike="noStrike" cap="none" baseline="0">
                          <a:solidFill>
                            <a:srgbClr val="FF9F11"/>
                          </a:solidFill>
                          <a:latin typeface="Arial"/>
                          <a:ea typeface="Arial"/>
                          <a:cs typeface="Arial"/>
                          <a:sym typeface="Arial"/>
                        </a:rPr>
                        <a:t>	100</a:t>
                      </a:r>
                    </a:p>
                  </a:txBody>
                  <a:tcPr marL="0" marR="0" marT="0" marB="0">
                    <a:lnT w="38100" cap="flat">
                      <a:solidFill>
                        <a:srgbClr val="FF9F11"/>
                      </a:solidFill>
                      <a:prstDash val="solid"/>
                      <a:round/>
                      <a:headEnd type="none" w="med" len="med"/>
                      <a:tailEnd type="none" w="med" len="med"/>
                    </a:lnT>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499</a:t>
                      </a:r>
                    </a:p>
                  </a:txBody>
                  <a:tcPr marL="0" marR="0" marT="0" marB="0">
                    <a:lnT w="38100" cap="flat">
                      <a:solidFill>
                        <a:srgbClr val="FF9F11"/>
                      </a:solidFill>
                      <a:prstDash val="solid"/>
                      <a:round/>
                      <a:headEnd type="none" w="med" len="med"/>
                      <a:tailEnd type="none" w="med" len="med"/>
                    </a:lnT>
                  </a:tcPr>
                </a:tc>
              </a:tr>
              <a:tr h="350825">
                <a:tc vMerge="1">
                  <a:txBody>
                    <a:bodyPr/>
                    <a:lstStyle/>
                    <a:p>
                      <a:endParaRPr lang="en-US"/>
                    </a:p>
                  </a:txBody>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a:t>
                      </a:r>
                      <a:r>
                        <a:rPr lang="en-US" sz="1600" b="0" i="0" u="none" strike="noStrike" cap="none" baseline="0">
                          <a:solidFill>
                            <a:schemeClr val="dk1"/>
                          </a:solidFill>
                          <a:latin typeface="Arial"/>
                          <a:ea typeface="Arial"/>
                          <a:cs typeface="Arial"/>
                          <a:sym typeface="Arial"/>
                        </a:rPr>
                        <a:t>300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bl>
          </a:graphicData>
        </a:graphic>
      </p:graphicFrame>
      <p:grpSp>
        <p:nvGrpSpPr>
          <p:cNvPr id="383" name="Shape 383"/>
          <p:cNvGrpSpPr/>
          <p:nvPr/>
        </p:nvGrpSpPr>
        <p:grpSpPr>
          <a:xfrm>
            <a:off x="3657600" y="4190999"/>
            <a:ext cx="2285999" cy="1082675"/>
            <a:chOff x="4191000" y="3352799"/>
            <a:chExt cx="2285999" cy="1082675"/>
          </a:xfrm>
        </p:grpSpPr>
        <p:cxnSp>
          <p:nvCxnSpPr>
            <p:cNvPr id="384" name="Shape 384"/>
            <p:cNvCxnSpPr/>
            <p:nvPr/>
          </p:nvCxnSpPr>
          <p:spPr>
            <a:xfrm rot="10800000" flipH="1">
              <a:off x="4191000" y="3352799"/>
              <a:ext cx="866774" cy="161925"/>
            </a:xfrm>
            <a:prstGeom prst="straightConnector1">
              <a:avLst/>
            </a:prstGeom>
            <a:noFill/>
            <a:ln w="38100" cap="rnd">
              <a:solidFill>
                <a:srgbClr val="000080"/>
              </a:solidFill>
              <a:prstDash val="solid"/>
              <a:miter/>
              <a:headEnd type="none" w="med" len="med"/>
              <a:tailEnd type="triangle" w="med" len="med"/>
            </a:ln>
          </p:spPr>
        </p:cxnSp>
        <p:cxnSp>
          <p:nvCxnSpPr>
            <p:cNvPr id="385" name="Shape 385"/>
            <p:cNvCxnSpPr/>
            <p:nvPr/>
          </p:nvCxnSpPr>
          <p:spPr>
            <a:xfrm>
              <a:off x="5676900" y="3352800"/>
              <a:ext cx="800099" cy="244474"/>
            </a:xfrm>
            <a:prstGeom prst="straightConnector1">
              <a:avLst/>
            </a:prstGeom>
            <a:noFill/>
            <a:ln w="38100" cap="rnd">
              <a:solidFill>
                <a:srgbClr val="FF9F11"/>
              </a:solidFill>
              <a:prstDash val="solid"/>
              <a:miter/>
              <a:headEnd type="none" w="med" len="med"/>
              <a:tailEnd type="triangle" w="med" len="med"/>
            </a:ln>
          </p:spPr>
        </p:cxnSp>
        <p:cxnSp>
          <p:nvCxnSpPr>
            <p:cNvPr id="386" name="Shape 386"/>
            <p:cNvCxnSpPr/>
            <p:nvPr/>
          </p:nvCxnSpPr>
          <p:spPr>
            <a:xfrm>
              <a:off x="4191000" y="4191000"/>
              <a:ext cx="866774" cy="244474"/>
            </a:xfrm>
            <a:prstGeom prst="straightConnector1">
              <a:avLst/>
            </a:prstGeom>
            <a:noFill/>
            <a:ln w="38100" cap="rnd">
              <a:solidFill>
                <a:srgbClr val="000080"/>
              </a:solidFill>
              <a:prstDash val="solid"/>
              <a:miter/>
              <a:headEnd type="none" w="med" len="med"/>
              <a:tailEnd type="triangle" w="med" len="med"/>
            </a:ln>
          </p:spPr>
        </p:cxnSp>
        <p:cxnSp>
          <p:nvCxnSpPr>
            <p:cNvPr id="387" name="Shape 387"/>
            <p:cNvCxnSpPr/>
            <p:nvPr/>
          </p:nvCxnSpPr>
          <p:spPr>
            <a:xfrm rot="10800000" flipH="1">
              <a:off x="5715000" y="4191000"/>
              <a:ext cx="666749" cy="244474"/>
            </a:xfrm>
            <a:prstGeom prst="straightConnector1">
              <a:avLst/>
            </a:prstGeom>
            <a:noFill/>
            <a:ln w="38100" cap="rnd">
              <a:solidFill>
                <a:srgbClr val="FF9F11"/>
              </a:solidFill>
              <a:prstDash val="solid"/>
              <a:miter/>
              <a:headEnd type="none" w="med" len="med"/>
              <a:tailEnd type="triangle" w="med" len="med"/>
            </a:ln>
          </p:spPr>
        </p:cxnSp>
        <p:cxnSp>
          <p:nvCxnSpPr>
            <p:cNvPr id="388" name="Shape 388"/>
            <p:cNvCxnSpPr/>
            <p:nvPr/>
          </p:nvCxnSpPr>
          <p:spPr>
            <a:xfrm>
              <a:off x="5410200" y="3505200"/>
              <a:ext cx="0" cy="730250"/>
            </a:xfrm>
            <a:prstGeom prst="straightConnector1">
              <a:avLst/>
            </a:prstGeom>
            <a:noFill/>
            <a:ln w="15875" cap="rnd">
              <a:solidFill>
                <a:srgbClr val="FF9F11"/>
              </a:solidFill>
              <a:prstDash val="solid"/>
              <a:miter/>
              <a:headEnd type="none" w="med" len="med"/>
              <a:tailEnd type="none" w="med" len="med"/>
            </a:ln>
          </p:spPr>
        </p:cxnSp>
      </p:grpSp>
      <p:sp>
        <p:nvSpPr>
          <p:cNvPr id="389" name="Shape 389"/>
          <p:cNvSpPr txBox="1"/>
          <p:nvPr/>
        </p:nvSpPr>
        <p:spPr>
          <a:xfrm>
            <a:off x="6172200" y="4114800"/>
            <a:ext cx="914400" cy="3365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FF9F11"/>
              </a:buClr>
              <a:buSzPct val="25000"/>
              <a:buFont typeface="Arial"/>
              <a:buNone/>
            </a:pPr>
            <a:r>
              <a:rPr lang="en-US" sz="1600" b="0" i="0" u="none" strike="noStrike" cap="none" baseline="0">
                <a:solidFill>
                  <a:srgbClr val="FF9F11"/>
                </a:solidFill>
                <a:latin typeface="Arial"/>
                <a:ea typeface="Arial"/>
                <a:cs typeface="Arial"/>
                <a:sym typeface="Arial"/>
              </a:rPr>
              <a:t>(1099)</a:t>
            </a:r>
          </a:p>
        </p:txBody>
      </p:sp>
      <p:graphicFrame>
        <p:nvGraphicFramePr>
          <p:cNvPr id="390" name="Shape 390"/>
          <p:cNvGraphicFramePr/>
          <p:nvPr/>
        </p:nvGraphicFramePr>
        <p:xfrm>
          <a:off x="7848600" y="4191000"/>
          <a:ext cx="3000000" cy="3000000"/>
        </p:xfrm>
        <a:graphic>
          <a:graphicData uri="http://schemas.openxmlformats.org/drawingml/2006/table">
            <a:tbl>
              <a:tblPr>
                <a:noFill/>
                <a:tableStyleId>{735F70B2-40B4-4266-88B5-B95B69E4522C}</a:tableStyleId>
              </a:tblPr>
              <a:tblGrid>
                <a:gridCol w="685800"/>
              </a:tblGrid>
              <a:tr h="644525">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799</a:t>
                      </a:r>
                    </a:p>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300</a:t>
                      </a:r>
                    </a:p>
                  </a:txBody>
                  <a:tcPr marL="0" marR="0" marT="0" marB="0">
                    <a:lnB w="12700" cap="flat">
                      <a:solidFill>
                        <a:schemeClr val="dk1"/>
                      </a:solidFill>
                      <a:prstDash val="solid"/>
                      <a:round/>
                      <a:headEnd type="none" w="med" len="med"/>
                      <a:tailEnd type="none" w="med" len="med"/>
                    </a:lnB>
                  </a:tcPr>
                </a:tc>
              </a:tr>
              <a:tr h="298450">
                <a:tc>
                  <a:txBody>
                    <a:bodyPr/>
                    <a:lstStyle/>
                    <a:p>
                      <a:pPr marL="0" marR="0" lvl="0" indent="0" algn="l" rtl="0">
                        <a:lnSpc>
                          <a:spcPct val="85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1099</a:t>
                      </a:r>
                    </a:p>
                  </a:txBody>
                  <a:tcPr marL="0" marR="0" marT="0" marB="0">
                    <a:lnT w="12700" cap="flat">
                      <a:solidFill>
                        <a:schemeClr val="dk1"/>
                      </a:solidFill>
                      <a:prstDash val="solid"/>
                      <a:round/>
                      <a:headEnd type="none" w="med" len="med"/>
                      <a:tailEnd type="none" w="med" len="med"/>
                    </a:lnT>
                  </a:tcPr>
                </a:tc>
              </a:tr>
              <a:tr h="261925">
                <a:tc>
                  <a:txBody>
                    <a:bodyPr/>
                    <a:lstStyle/>
                    <a:p>
                      <a:pPr marL="0" marR="0" lvl="0" indent="0" algn="l" rtl="0">
                        <a:lnSpc>
                          <a:spcPct val="75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1</a:t>
                      </a:r>
                    </a:p>
                  </a:txBody>
                  <a:tcPr marL="0" marR="0" marT="0" marB="0">
                    <a:lnB w="12700" cap="flat">
                      <a:solidFill>
                        <a:schemeClr val="dk1"/>
                      </a:solidFill>
                      <a:prstDash val="solid"/>
                      <a:round/>
                      <a:headEnd type="none" w="med" len="med"/>
                      <a:tailEnd type="none" w="med" len="med"/>
                    </a:lnB>
                  </a:tcPr>
                </a:tc>
              </a:tr>
              <a:tr h="334950">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100</a:t>
                      </a:r>
                    </a:p>
                  </a:txBody>
                  <a:tcPr marL="0" marR="0" marT="0" marB="0">
                    <a:lnT w="12700" cap="flat">
                      <a:solidFill>
                        <a:schemeClr val="dk1"/>
                      </a:solidFill>
                      <a:prstDash val="solid"/>
                      <a:round/>
                      <a:headEnd type="none" w="med" len="med"/>
                      <a:tailEnd type="none" w="med" len="med"/>
                    </a:lnT>
                  </a:tcPr>
                </a:tc>
              </a:tr>
            </a:tbl>
          </a:graphicData>
        </a:graphic>
      </p:graphicFrame>
      <p:grpSp>
        <p:nvGrpSpPr>
          <p:cNvPr id="391" name="Shape 391"/>
          <p:cNvGrpSpPr/>
          <p:nvPr/>
        </p:nvGrpSpPr>
        <p:grpSpPr>
          <a:xfrm>
            <a:off x="8077200" y="5105399"/>
            <a:ext cx="228600" cy="152400"/>
            <a:chOff x="5943600" y="5791200"/>
            <a:chExt cx="457200" cy="381000"/>
          </a:xfrm>
        </p:grpSpPr>
        <p:cxnSp>
          <p:nvCxnSpPr>
            <p:cNvPr id="392" name="Shape 392"/>
            <p:cNvCxnSpPr/>
            <p:nvPr/>
          </p:nvCxnSpPr>
          <p:spPr>
            <a:xfrm>
              <a:off x="5943600" y="5791200"/>
              <a:ext cx="0" cy="381000"/>
            </a:xfrm>
            <a:prstGeom prst="straightConnector1">
              <a:avLst/>
            </a:prstGeom>
            <a:noFill/>
            <a:ln w="28575" cap="rnd">
              <a:solidFill>
                <a:srgbClr val="000080"/>
              </a:solidFill>
              <a:prstDash val="solid"/>
              <a:miter/>
              <a:headEnd type="none" w="med" len="med"/>
              <a:tailEnd type="none" w="med" len="med"/>
            </a:ln>
          </p:spPr>
        </p:cxnSp>
        <p:cxnSp>
          <p:nvCxnSpPr>
            <p:cNvPr id="393" name="Shape 393"/>
            <p:cNvCxnSpPr/>
            <p:nvPr/>
          </p:nvCxnSpPr>
          <p:spPr>
            <a:xfrm>
              <a:off x="5943600" y="6172200"/>
              <a:ext cx="457200" cy="0"/>
            </a:xfrm>
            <a:prstGeom prst="straightConnector1">
              <a:avLst/>
            </a:prstGeom>
            <a:noFill/>
            <a:ln w="28575" cap="rnd">
              <a:solidFill>
                <a:srgbClr val="000080"/>
              </a:solidFill>
              <a:prstDash val="solid"/>
              <a:miter/>
              <a:headEnd type="none" w="med" len="med"/>
              <a:tailEnd type="triangle" w="med" len="med"/>
            </a:ln>
          </p:spPr>
        </p:cxnSp>
      </p:grpSp>
      <p:sp>
        <p:nvSpPr>
          <p:cNvPr id="394" name="Shape 39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395" name="Shape 395"/>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Overflow</a:t>
            </a:r>
          </a:p>
        </p:txBody>
      </p:sp>
      <p:sp>
        <p:nvSpPr>
          <p:cNvPr id="401" name="Shape 401"/>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Fixed word size has a fixed range size</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Overflow: combination of numbers that adds to result outside the range </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End-around carry in modular arithmetic avoids problem</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Complementary arithmetic: numbers </a:t>
            </a:r>
            <a:r>
              <a:rPr lang="en-US" sz="2800" b="0" i="1" u="none" strike="noStrike" cap="none" baseline="0">
                <a:solidFill>
                  <a:srgbClr val="000080"/>
                </a:solidFill>
                <a:latin typeface="Arial"/>
                <a:ea typeface="Arial"/>
                <a:cs typeface="Arial"/>
                <a:sym typeface="Arial"/>
              </a:rPr>
              <a:t>out of range</a:t>
            </a:r>
            <a:r>
              <a:rPr lang="en-US" sz="2800" b="0" i="0" u="none" strike="noStrike" cap="none" baseline="0">
                <a:solidFill>
                  <a:schemeClr val="dk1"/>
                </a:solidFill>
                <a:latin typeface="Arial"/>
                <a:ea typeface="Arial"/>
                <a:cs typeface="Arial"/>
                <a:sym typeface="Arial"/>
              </a:rPr>
              <a:t> have the opposite sign</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Test: If both inputs to an addition have the same sign and the output sign is different, an overflow occurred</a:t>
            </a:r>
          </a:p>
        </p:txBody>
      </p:sp>
      <p:sp>
        <p:nvSpPr>
          <p:cNvPr id="402" name="Shape 402"/>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03" name="Shape 403"/>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1’s Binary Complement</a:t>
            </a:r>
          </a:p>
        </p:txBody>
      </p:sp>
      <p:sp>
        <p:nvSpPr>
          <p:cNvPr id="409" name="Shape 409"/>
          <p:cNvSpPr txBox="1">
            <a:spLocks noGrp="1"/>
          </p:cNvSpPr>
          <p:nvPr>
            <p:ph type="body" idx="1"/>
          </p:nvPr>
        </p:nvSpPr>
        <p:spPr>
          <a:xfrm>
            <a:off x="914400" y="1524000"/>
            <a:ext cx="7772400" cy="2362200"/>
          </a:xfrm>
          <a:prstGeom prst="rect">
            <a:avLst/>
          </a:prstGeom>
          <a:noFill/>
          <a:ln>
            <a:noFill/>
          </a:ln>
        </p:spPr>
        <p:txBody>
          <a:bodyPr lIns="91425" tIns="45700" rIns="91425" bIns="45700" anchor="t" anchorCtr="0">
            <a:normAutofit/>
          </a:bodyPr>
          <a:lstStyle/>
          <a:p>
            <a:pPr marL="342900" marR="0" lvl="0" indent="-342900" algn="l" rtl="0">
              <a:lnSpc>
                <a:spcPct val="80000"/>
              </a:lnSpc>
              <a:spcBef>
                <a:spcPts val="0"/>
              </a:spcBef>
              <a:spcAft>
                <a:spcPts val="0"/>
              </a:spcAft>
              <a:buClr>
                <a:srgbClr val="000080"/>
              </a:buClr>
              <a:buSzPct val="100000"/>
              <a:buFont typeface="Arial"/>
              <a:buChar char="▪"/>
            </a:pPr>
            <a:r>
              <a:rPr lang="en-US" sz="1800" b="0" i="1" u="none" strike="noStrike" cap="none" baseline="0">
                <a:solidFill>
                  <a:srgbClr val="000080"/>
                </a:solidFill>
                <a:latin typeface="Arial"/>
                <a:ea typeface="Arial"/>
                <a:cs typeface="Arial"/>
                <a:sym typeface="Arial"/>
              </a:rPr>
              <a:t>Taking the complement</a:t>
            </a:r>
            <a:r>
              <a:rPr lang="en-US" sz="1800" b="0" i="0" u="none" strike="noStrike" cap="none" baseline="0">
                <a:solidFill>
                  <a:schemeClr val="dk1"/>
                </a:solidFill>
                <a:latin typeface="Arial"/>
                <a:ea typeface="Arial"/>
                <a:cs typeface="Arial"/>
                <a:sym typeface="Arial"/>
              </a:rPr>
              <a:t>:  subtracting a value from a standard basis value</a:t>
            </a:r>
          </a:p>
          <a:p>
            <a:pPr marL="742950" marR="0" lvl="1" indent="-285750" algn="l" rtl="0">
              <a:lnSpc>
                <a:spcPct val="80000"/>
              </a:lnSpc>
              <a:spcBef>
                <a:spcPts val="320"/>
              </a:spcBef>
              <a:spcAft>
                <a:spcPts val="0"/>
              </a:spcAft>
              <a:buClr>
                <a:srgbClr val="FF9F11"/>
              </a:buClr>
              <a:buSzPct val="100000"/>
              <a:buFont typeface="Arial"/>
              <a:buChar char="▪"/>
            </a:pPr>
            <a:r>
              <a:rPr lang="en-US" sz="1600" b="0" i="0" u="none" strike="noStrike" cap="none" baseline="0">
                <a:solidFill>
                  <a:schemeClr val="dk1"/>
                </a:solidFill>
                <a:latin typeface="Arial"/>
                <a:ea typeface="Arial"/>
                <a:cs typeface="Arial"/>
                <a:sym typeface="Arial"/>
              </a:rPr>
              <a:t>Binary (base 2) system diminished radix complement </a:t>
            </a:r>
          </a:p>
          <a:p>
            <a:pPr marL="742950" marR="0" lvl="1" indent="-285750" algn="l" rtl="0">
              <a:lnSpc>
                <a:spcPct val="80000"/>
              </a:lnSpc>
              <a:spcBef>
                <a:spcPts val="320"/>
              </a:spcBef>
              <a:spcAft>
                <a:spcPts val="0"/>
              </a:spcAft>
              <a:buClr>
                <a:srgbClr val="FF9F11"/>
              </a:buClr>
              <a:buSzPct val="100000"/>
              <a:buFont typeface="Arial"/>
              <a:buChar char="▪"/>
            </a:pPr>
            <a:r>
              <a:rPr lang="en-US" sz="1600" b="0" i="0" u="none" strike="noStrike" cap="none" baseline="0">
                <a:solidFill>
                  <a:schemeClr val="dk1"/>
                </a:solidFill>
                <a:latin typeface="Arial"/>
                <a:ea typeface="Arial"/>
                <a:cs typeface="Arial"/>
                <a:sym typeface="Arial"/>
              </a:rPr>
              <a:t>Radix minus 1 = 2 – 1         1 as the basis </a:t>
            </a:r>
          </a:p>
          <a:p>
            <a:pPr marL="342900" marR="0" lvl="0" indent="-342900" algn="l" rtl="0">
              <a:lnSpc>
                <a:spcPct val="80000"/>
              </a:lnSpc>
              <a:spcBef>
                <a:spcPts val="360"/>
              </a:spcBef>
              <a:spcAft>
                <a:spcPts val="0"/>
              </a:spcAft>
              <a:buClr>
                <a:srgbClr val="000080"/>
              </a:buClr>
              <a:buSzPct val="100000"/>
              <a:buFont typeface="Arial"/>
              <a:buChar char="▪"/>
            </a:pPr>
            <a:r>
              <a:rPr lang="en-US" sz="1800" b="0" i="1" u="none" strike="noStrike" cap="none" baseline="0">
                <a:solidFill>
                  <a:srgbClr val="000080"/>
                </a:solidFill>
                <a:latin typeface="Arial"/>
                <a:ea typeface="Arial"/>
                <a:cs typeface="Arial"/>
                <a:sym typeface="Arial"/>
              </a:rPr>
              <a:t>Inversion: change 1’s to 0’s and 0’s to 1s</a:t>
            </a:r>
            <a:r>
              <a:rPr lang="en-US" sz="1800" b="0" i="0" u="none" strike="noStrike" cap="none" baseline="0">
                <a:solidFill>
                  <a:schemeClr val="dk1"/>
                </a:solidFill>
                <a:latin typeface="Arial"/>
                <a:ea typeface="Arial"/>
                <a:cs typeface="Arial"/>
                <a:sym typeface="Arial"/>
              </a:rPr>
              <a:t> </a:t>
            </a:r>
          </a:p>
          <a:p>
            <a:pPr marL="742950" marR="0" lvl="1" indent="-285750" algn="l" rtl="0">
              <a:lnSpc>
                <a:spcPct val="80000"/>
              </a:lnSpc>
              <a:spcBef>
                <a:spcPts val="320"/>
              </a:spcBef>
              <a:spcAft>
                <a:spcPts val="0"/>
              </a:spcAft>
              <a:buClr>
                <a:srgbClr val="FF9F11"/>
              </a:buClr>
              <a:buSzPct val="100000"/>
              <a:buFont typeface="Arial"/>
              <a:buChar char="▪"/>
            </a:pPr>
            <a:r>
              <a:rPr lang="en-US" sz="1600" b="0" i="0" u="none" strike="noStrike" cap="none" baseline="0">
                <a:solidFill>
                  <a:schemeClr val="dk1"/>
                </a:solidFill>
                <a:latin typeface="Arial"/>
                <a:ea typeface="Arial"/>
                <a:cs typeface="Arial"/>
                <a:sym typeface="Arial"/>
              </a:rPr>
              <a:t>Numbers beginning with 0 are positive</a:t>
            </a:r>
          </a:p>
          <a:p>
            <a:pPr marL="742950" marR="0" lvl="1" indent="-285750" algn="l" rtl="0">
              <a:lnSpc>
                <a:spcPct val="80000"/>
              </a:lnSpc>
              <a:spcBef>
                <a:spcPts val="320"/>
              </a:spcBef>
              <a:spcAft>
                <a:spcPts val="0"/>
              </a:spcAft>
              <a:buClr>
                <a:srgbClr val="FF9F11"/>
              </a:buClr>
              <a:buSzPct val="100000"/>
              <a:buFont typeface="Arial"/>
              <a:buChar char="▪"/>
            </a:pPr>
            <a:r>
              <a:rPr lang="en-US" sz="1600" b="0" i="0" u="none" strike="noStrike" cap="none" baseline="0">
                <a:solidFill>
                  <a:schemeClr val="dk1"/>
                </a:solidFill>
                <a:latin typeface="Arial"/>
                <a:ea typeface="Arial"/>
                <a:cs typeface="Arial"/>
                <a:sym typeface="Arial"/>
              </a:rPr>
              <a:t>Numbers beginning with 1 are negative</a:t>
            </a:r>
          </a:p>
          <a:p>
            <a:pPr marL="742950" marR="0" lvl="1" indent="-285750" algn="l" rtl="0">
              <a:lnSpc>
                <a:spcPct val="80000"/>
              </a:lnSpc>
              <a:spcBef>
                <a:spcPts val="320"/>
              </a:spcBef>
              <a:spcAft>
                <a:spcPts val="0"/>
              </a:spcAft>
              <a:buClr>
                <a:srgbClr val="FF9F11"/>
              </a:buClr>
              <a:buSzPct val="100000"/>
              <a:buFont typeface="Arial"/>
              <a:buChar char="▪"/>
            </a:pPr>
            <a:r>
              <a:rPr lang="en-US" sz="1600" b="0" i="0" u="none" strike="noStrike" cap="none" baseline="0">
                <a:solidFill>
                  <a:schemeClr val="dk1"/>
                </a:solidFill>
                <a:latin typeface="Arial"/>
                <a:ea typeface="Arial"/>
                <a:cs typeface="Arial"/>
                <a:sym typeface="Arial"/>
              </a:rPr>
              <a:t>2 values for zero</a:t>
            </a:r>
          </a:p>
          <a:p>
            <a:pPr marL="342900" marR="0" lvl="0" indent="-342900" algn="l" rtl="0">
              <a:lnSpc>
                <a:spcPct val="80000"/>
              </a:lnSpc>
              <a:spcBef>
                <a:spcPts val="360"/>
              </a:spcBef>
              <a:spcAft>
                <a:spcPts val="0"/>
              </a:spcAft>
              <a:buClr>
                <a:srgbClr val="000080"/>
              </a:buClr>
              <a:buSzPct val="100000"/>
              <a:buFont typeface="Arial"/>
              <a:buChar char="▪"/>
            </a:pPr>
            <a:r>
              <a:rPr lang="en-US" sz="1800" b="0" i="0" u="none" strike="noStrike" cap="none" baseline="0">
                <a:solidFill>
                  <a:schemeClr val="dk1"/>
                </a:solidFill>
                <a:latin typeface="Arial"/>
                <a:ea typeface="Arial"/>
                <a:cs typeface="Arial"/>
                <a:sym typeface="Arial"/>
              </a:rPr>
              <a:t>Example with 8-bit binary numbers</a:t>
            </a:r>
          </a:p>
        </p:txBody>
      </p:sp>
      <p:graphicFrame>
        <p:nvGraphicFramePr>
          <p:cNvPr id="410" name="Shape 410"/>
          <p:cNvGraphicFramePr/>
          <p:nvPr/>
        </p:nvGraphicFramePr>
        <p:xfrm>
          <a:off x="914400" y="4038600"/>
          <a:ext cx="3000000" cy="3000000"/>
        </p:xfrm>
        <a:graphic>
          <a:graphicData uri="http://schemas.openxmlformats.org/drawingml/2006/table">
            <a:tbl>
              <a:tblPr>
                <a:noFill/>
                <a:tableStyleId>{6E2670BD-7312-4DDD-9364-6D48F67DD828}</a:tableStyleId>
              </a:tblPr>
              <a:tblGrid>
                <a:gridCol w="2914650"/>
                <a:gridCol w="1219200"/>
                <a:gridCol w="1200150"/>
                <a:gridCol w="1390650"/>
                <a:gridCol w="1276350"/>
              </a:tblGrid>
              <a:tr h="365125">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Negative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Positive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36670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Representation method</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Complement </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Number itself</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365125">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Range of decimal 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-127</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-0</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+0</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127</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r h="36670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Calculation</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Inversion</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None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365125">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Representation example</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rgbClr val="FF9F1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10000000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11111111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00000000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01111111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bl>
          </a:graphicData>
        </a:graphic>
      </p:graphicFrame>
      <p:sp>
        <p:nvSpPr>
          <p:cNvPr id="411" name="Shape 411"/>
          <p:cNvSpPr/>
          <p:nvPr/>
        </p:nvSpPr>
        <p:spPr>
          <a:xfrm>
            <a:off x="3733800" y="2286000"/>
            <a:ext cx="457200" cy="152399"/>
          </a:xfrm>
          <a:prstGeom prst="rightArrow">
            <a:avLst>
              <a:gd name="adj1" fmla="val 50000"/>
              <a:gd name="adj2" fmla="val 50000"/>
            </a:avLst>
          </a:prstGeom>
          <a:solidFill>
            <a:srgbClr val="000080"/>
          </a:solidFill>
          <a:ln>
            <a:noFill/>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12" name="Shape 412"/>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13" name="Shape 413"/>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Number Representation</a:t>
            </a:r>
          </a:p>
        </p:txBody>
      </p:sp>
      <p:sp>
        <p:nvSpPr>
          <p:cNvPr id="224" name="Shape 224"/>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Numbers can be represented as a combination of</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Value or magnitude</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Sign (plus or minus)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Decimal (if necessary)</a:t>
            </a:r>
          </a:p>
        </p:txBody>
      </p:sp>
      <p:sp>
        <p:nvSpPr>
          <p:cNvPr id="225" name="Shape 225"/>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26" name="Shape 226"/>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3600" b="1" i="0" u="none" strike="noStrike" cap="none" baseline="0">
                <a:solidFill>
                  <a:srgbClr val="000080"/>
                </a:solidFill>
                <a:latin typeface="Arial"/>
                <a:ea typeface="Arial"/>
                <a:cs typeface="Arial"/>
                <a:sym typeface="Arial"/>
              </a:rPr>
              <a:t>Conversion between Complementary Forms</a:t>
            </a:r>
          </a:p>
        </p:txBody>
      </p:sp>
      <p:sp>
        <p:nvSpPr>
          <p:cNvPr id="419" name="Shape 419"/>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Cannot convert directly between 9’s complement and 1’s complement</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Modulus in 3-digit decimal: 999</a:t>
            </a:r>
          </a:p>
          <a:p>
            <a:pPr marL="1143000" marR="0" lvl="2" indent="-228600" algn="l" rtl="0">
              <a:lnSpc>
                <a:spcPct val="10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Positive range 499</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Modulus in 8-bit binary: </a:t>
            </a:r>
            <a:br>
              <a:rPr lang="en-US" sz="2800" b="0" i="0" u="none" strike="noStrike" cap="none" baseline="0">
                <a:solidFill>
                  <a:schemeClr val="dk1"/>
                </a:solidFill>
                <a:latin typeface="Arial"/>
                <a:ea typeface="Arial"/>
                <a:cs typeface="Arial"/>
                <a:sym typeface="Arial"/>
              </a:rPr>
            </a:br>
            <a:r>
              <a:rPr lang="en-US" sz="2800" b="0" i="0" u="none" strike="noStrike" cap="none" baseline="0">
                <a:solidFill>
                  <a:schemeClr val="dk1"/>
                </a:solidFill>
                <a:latin typeface="Arial"/>
                <a:ea typeface="Arial"/>
                <a:cs typeface="Arial"/>
                <a:sym typeface="Arial"/>
              </a:rPr>
              <a:t>	11111111  or 255</a:t>
            </a:r>
            <a:r>
              <a:rPr lang="en-US" sz="2800" b="0" i="0" u="none" strike="noStrike" cap="none" baseline="-25000">
                <a:solidFill>
                  <a:schemeClr val="dk1"/>
                </a:solidFill>
                <a:latin typeface="Arial"/>
                <a:ea typeface="Arial"/>
                <a:cs typeface="Arial"/>
                <a:sym typeface="Arial"/>
              </a:rPr>
              <a:t>10</a:t>
            </a:r>
          </a:p>
          <a:p>
            <a:pPr marL="1143000" marR="0" lvl="2" indent="-228600" algn="l" rtl="0">
              <a:lnSpc>
                <a:spcPct val="10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Positive range 01111111 or 127</a:t>
            </a:r>
            <a:r>
              <a:rPr lang="en-US" sz="2400" b="0" i="0" u="none" strike="noStrike" cap="none" baseline="-25000">
                <a:solidFill>
                  <a:schemeClr val="dk1"/>
                </a:solidFill>
                <a:latin typeface="Arial"/>
                <a:ea typeface="Arial"/>
                <a:cs typeface="Arial"/>
                <a:sym typeface="Arial"/>
              </a:rPr>
              <a:t>10</a:t>
            </a:r>
          </a:p>
          <a:p>
            <a:pPr marL="342900" marR="0" lvl="0" indent="-342900" algn="l" rtl="0">
              <a:lnSpc>
                <a:spcPct val="10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Intermediate step: sign-and-magnitude representation</a:t>
            </a:r>
          </a:p>
        </p:txBody>
      </p:sp>
      <p:sp>
        <p:nvSpPr>
          <p:cNvPr id="420" name="Shape 420"/>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21" name="Shape 421"/>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cxnSp>
        <p:nvCxnSpPr>
          <p:cNvPr id="426" name="Shape 426"/>
          <p:cNvCxnSpPr/>
          <p:nvPr/>
        </p:nvCxnSpPr>
        <p:spPr>
          <a:xfrm flipH="1">
            <a:off x="3276600" y="2514600"/>
            <a:ext cx="1981199" cy="2743199"/>
          </a:xfrm>
          <a:prstGeom prst="straightConnector1">
            <a:avLst/>
          </a:prstGeom>
          <a:noFill/>
          <a:ln w="63500" cap="rnd">
            <a:solidFill>
              <a:srgbClr val="000080"/>
            </a:solidFill>
            <a:prstDash val="solid"/>
            <a:miter/>
            <a:headEnd type="none" w="med" len="med"/>
            <a:tailEnd type="triangle" w="med" len="med"/>
          </a:ln>
        </p:spPr>
      </p:cxnSp>
      <p:sp>
        <p:nvSpPr>
          <p:cNvPr id="427" name="Shape 427"/>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Addition </a:t>
            </a:r>
          </a:p>
        </p:txBody>
      </p:sp>
      <p:sp>
        <p:nvSpPr>
          <p:cNvPr id="428" name="Shape 428"/>
          <p:cNvSpPr txBox="1">
            <a:spLocks noGrp="1"/>
          </p:cNvSpPr>
          <p:nvPr>
            <p:ph type="body" idx="1"/>
          </p:nvPr>
        </p:nvSpPr>
        <p:spPr>
          <a:xfrm>
            <a:off x="914400" y="1524000"/>
            <a:ext cx="3809999"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Add 2 positive 8-bit numbers</a:t>
            </a:r>
          </a:p>
          <a:p>
            <a:pPr marL="342900" marR="0" lvl="0" indent="-165100" algn="l" rtl="0">
              <a:lnSpc>
                <a:spcPct val="100000"/>
              </a:lnSpc>
              <a:spcBef>
                <a:spcPts val="560"/>
              </a:spcBef>
              <a:spcAft>
                <a:spcPts val="0"/>
              </a:spcAft>
              <a:buClr>
                <a:srgbClr val="000080"/>
              </a:buClr>
              <a:buFont typeface="Arial"/>
              <a:buNone/>
            </a:pPr>
            <a:endParaRPr sz="28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Add 2 8-bit numbers with different signs</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Take the 1’s complement of   58 (i.e., invert)</a:t>
            </a:r>
            <a:r>
              <a:rPr lang="en-US" sz="2400" b="0" i="0" u="none" strike="noStrike" cap="none" baseline="0">
                <a:solidFill>
                  <a:srgbClr val="000080"/>
                </a:solidFill>
                <a:latin typeface="Arial"/>
                <a:ea typeface="Arial"/>
                <a:cs typeface="Arial"/>
                <a:sym typeface="Arial"/>
              </a:rPr>
              <a:t>0011 1010</a:t>
            </a:r>
            <a:r>
              <a:rPr lang="en-US" sz="2400" b="1" i="0" u="none" strike="noStrike" cap="none" baseline="0">
                <a:solidFill>
                  <a:srgbClr val="FF9F11"/>
                </a:solidFill>
                <a:latin typeface="Arial"/>
                <a:ea typeface="Arial"/>
                <a:cs typeface="Arial"/>
                <a:sym typeface="Arial"/>
              </a:rPr>
              <a:t>1100 0101</a:t>
            </a:r>
          </a:p>
        </p:txBody>
      </p:sp>
      <p:graphicFrame>
        <p:nvGraphicFramePr>
          <p:cNvPr id="429" name="Shape 429"/>
          <p:cNvGraphicFramePr/>
          <p:nvPr/>
        </p:nvGraphicFramePr>
        <p:xfrm>
          <a:off x="5181600" y="3352800"/>
          <a:ext cx="3000000" cy="3000000"/>
        </p:xfrm>
        <a:graphic>
          <a:graphicData uri="http://schemas.openxmlformats.org/drawingml/2006/table">
            <a:tbl>
              <a:tblPr>
                <a:noFill/>
                <a:tableStyleId>{173DA591-625E-4779-A719-64A900C5904A}</a:tableStyleId>
              </a:tblPr>
              <a:tblGrid>
                <a:gridCol w="1870075"/>
                <a:gridCol w="568325"/>
                <a:gridCol w="838200"/>
              </a:tblGrid>
              <a:tr h="517525">
                <a:tc>
                  <a:txBody>
                    <a:bodyPr/>
                    <a:lstStyle/>
                    <a:p>
                      <a:pPr marL="0" marR="0" lvl="0" indent="0" algn="l"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0010 1101</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45</a:t>
                      </a:r>
                    </a:p>
                  </a:txBody>
                  <a:tcPr marL="0" marR="0" marT="0" marB="0"/>
                </a:tc>
              </a:tr>
              <a:tr h="519100">
                <a:tc>
                  <a:txBody>
                    <a:bodyPr/>
                    <a:lstStyle/>
                    <a:p>
                      <a:pPr marL="0" marR="0" lvl="0" indent="0" algn="l" rtl="0">
                        <a:lnSpc>
                          <a:spcPct val="100000"/>
                        </a:lnSpc>
                        <a:spcBef>
                          <a:spcPts val="0"/>
                        </a:spcBef>
                        <a:spcAft>
                          <a:spcPts val="0"/>
                        </a:spcAft>
                        <a:buClr>
                          <a:srgbClr val="FF9F11"/>
                        </a:buClr>
                        <a:buSzPct val="25000"/>
                        <a:buFont typeface="Arial"/>
                        <a:buNone/>
                      </a:pPr>
                      <a:r>
                        <a:rPr lang="en-US" sz="2800" b="1" i="0" u="none" strike="noStrike" cap="none" baseline="0">
                          <a:solidFill>
                            <a:srgbClr val="FF9F11"/>
                          </a:solidFill>
                          <a:latin typeface="Arial"/>
                          <a:ea typeface="Arial"/>
                          <a:cs typeface="Arial"/>
                          <a:sym typeface="Arial"/>
                        </a:rPr>
                        <a:t>1</a:t>
                      </a:r>
                      <a:r>
                        <a:rPr lang="en-US" sz="2800" b="0" i="0" u="none" strike="noStrike" cap="none" baseline="0">
                          <a:solidFill>
                            <a:srgbClr val="FF9F11"/>
                          </a:solidFill>
                          <a:latin typeface="Arial"/>
                          <a:ea typeface="Arial"/>
                          <a:cs typeface="Arial"/>
                          <a:sym typeface="Arial"/>
                        </a:rPr>
                        <a:t>100 0101</a:t>
                      </a:r>
                    </a:p>
                  </a:txBody>
                  <a:tcPr marL="0" marR="0" marT="0" marB="0">
                    <a:lnB w="1905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FF9F11"/>
                        </a:buClr>
                        <a:buSzPct val="25000"/>
                        <a:buFont typeface="Arial"/>
                        <a:buNone/>
                      </a:pPr>
                      <a:r>
                        <a:rPr lang="en-US" sz="2800" b="1" i="0" u="none" strike="noStrike" cap="none" baseline="0">
                          <a:solidFill>
                            <a:srgbClr val="FF9F11"/>
                          </a:solidFill>
                          <a:latin typeface="Arial"/>
                          <a:ea typeface="Arial"/>
                          <a:cs typeface="Arial"/>
                          <a:sym typeface="Arial"/>
                        </a:rPr>
                        <a:t>–</a:t>
                      </a:r>
                      <a:r>
                        <a:rPr lang="en-US" sz="2800" b="0" i="0" u="none" strike="noStrike" cap="none" baseline="0">
                          <a:solidFill>
                            <a:srgbClr val="FF9F11"/>
                          </a:solidFill>
                          <a:latin typeface="Arial"/>
                          <a:ea typeface="Arial"/>
                          <a:cs typeface="Arial"/>
                          <a:sym typeface="Arial"/>
                        </a:rPr>
                        <a:t>58</a:t>
                      </a:r>
                    </a:p>
                  </a:txBody>
                  <a:tcPr marL="0" marR="0" marT="0" marB="0">
                    <a:lnB w="19050" cap="flat">
                      <a:solidFill>
                        <a:srgbClr val="000080"/>
                      </a:solidFill>
                      <a:prstDash val="solid"/>
                      <a:round/>
                      <a:headEnd type="none" w="med" len="med"/>
                      <a:tailEnd type="none" w="med" len="med"/>
                    </a:lnB>
                  </a:tcPr>
                </a:tc>
              </a:tr>
              <a:tr h="517525">
                <a:tc>
                  <a:txBody>
                    <a:bodyPr/>
                    <a:lstStyle/>
                    <a:p>
                      <a:pPr marL="0" marR="0" lvl="0" indent="0" algn="l" rtl="0">
                        <a:lnSpc>
                          <a:spcPct val="100000"/>
                        </a:lnSpc>
                        <a:spcBef>
                          <a:spcPts val="0"/>
                        </a:spcBef>
                        <a:spcAft>
                          <a:spcPts val="0"/>
                        </a:spcAft>
                        <a:buClr>
                          <a:srgbClr val="FF9F11"/>
                        </a:buClr>
                        <a:buSzPct val="25000"/>
                        <a:buFont typeface="Arial"/>
                        <a:buNone/>
                      </a:pPr>
                      <a:r>
                        <a:rPr lang="en-US" sz="2800" b="1" i="0" u="none" strike="noStrike" cap="none" baseline="0">
                          <a:solidFill>
                            <a:srgbClr val="FF9F11"/>
                          </a:solidFill>
                          <a:latin typeface="Arial"/>
                          <a:ea typeface="Arial"/>
                          <a:cs typeface="Arial"/>
                          <a:sym typeface="Arial"/>
                        </a:rPr>
                        <a:t>1</a:t>
                      </a:r>
                      <a:r>
                        <a:rPr lang="en-US" sz="2800" b="0" i="0" u="none" strike="noStrike" cap="none" baseline="0">
                          <a:solidFill>
                            <a:schemeClr val="dk1"/>
                          </a:solidFill>
                          <a:latin typeface="Arial"/>
                          <a:ea typeface="Arial"/>
                          <a:cs typeface="Arial"/>
                          <a:sym typeface="Arial"/>
                        </a:rPr>
                        <a:t>111 0010</a:t>
                      </a:r>
                    </a:p>
                  </a:txBody>
                  <a:tcPr marL="0" marR="0" marT="0" marB="0">
                    <a:lnT w="19050" cap="flat">
                      <a:solidFill>
                        <a:srgbClr val="000099"/>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ctr" rtl="0">
                        <a:lnSpc>
                          <a:spcPct val="100000"/>
                        </a:lnSpc>
                        <a:spcBef>
                          <a:spcPts val="0"/>
                        </a:spcBef>
                        <a:spcAft>
                          <a:spcPts val="0"/>
                        </a:spcAft>
                        <a:buClr>
                          <a:srgbClr val="FF9F11"/>
                        </a:buClr>
                        <a:buSzPct val="25000"/>
                        <a:buFont typeface="Arial"/>
                        <a:buNone/>
                      </a:pPr>
                      <a:r>
                        <a:rPr lang="en-US" sz="2800" b="1" i="0" u="none" strike="noStrike" cap="none" baseline="0">
                          <a:solidFill>
                            <a:srgbClr val="FF9F11"/>
                          </a:solidFill>
                          <a:latin typeface="Arial"/>
                          <a:ea typeface="Arial"/>
                          <a:cs typeface="Arial"/>
                          <a:sym typeface="Arial"/>
                        </a:rPr>
                        <a:t>–13</a:t>
                      </a:r>
                    </a:p>
                  </a:txBody>
                  <a:tcPr marL="0" marR="0" marT="0" marB="0">
                    <a:lnT w="19050" cap="flat">
                      <a:solidFill>
                        <a:srgbClr val="000080"/>
                      </a:solidFill>
                      <a:prstDash val="solid"/>
                      <a:round/>
                      <a:headEnd type="none" w="med" len="med"/>
                      <a:tailEnd type="none" w="med" len="med"/>
                    </a:lnT>
                  </a:tcPr>
                </a:tc>
              </a:tr>
            </a:tbl>
          </a:graphicData>
        </a:graphic>
      </p:graphicFrame>
      <p:graphicFrame>
        <p:nvGraphicFramePr>
          <p:cNvPr id="430" name="Shape 430"/>
          <p:cNvGraphicFramePr/>
          <p:nvPr/>
        </p:nvGraphicFramePr>
        <p:xfrm>
          <a:off x="5181600" y="1524000"/>
          <a:ext cx="3000000" cy="3000000"/>
        </p:xfrm>
        <a:graphic>
          <a:graphicData uri="http://schemas.openxmlformats.org/drawingml/2006/table">
            <a:tbl>
              <a:tblPr>
                <a:noFill/>
                <a:tableStyleId>{2C18256E-DB18-4C88-A827-68A934C41727}</a:tableStyleId>
              </a:tblPr>
              <a:tblGrid>
                <a:gridCol w="1870075"/>
                <a:gridCol w="568325"/>
                <a:gridCol w="838200"/>
              </a:tblGrid>
              <a:tr h="561975">
                <a:tc>
                  <a:txBody>
                    <a:bodyPr/>
                    <a:lstStyle/>
                    <a:p>
                      <a:pPr marL="0" marR="0" lvl="0" indent="0" algn="l"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0010 1101</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45</a:t>
                      </a:r>
                    </a:p>
                  </a:txBody>
                  <a:tcPr marL="0" marR="0" marT="0" marB="0"/>
                </a:tc>
              </a:tr>
              <a:tr h="517525">
                <a:tc>
                  <a:txBody>
                    <a:bodyPr/>
                    <a:lstStyle/>
                    <a:p>
                      <a:pPr marL="0" marR="0" lvl="0" indent="0" algn="l"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0011 1010</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58</a:t>
                      </a:r>
                    </a:p>
                  </a:txBody>
                  <a:tcPr marL="0" marR="0" marT="0" marB="0">
                    <a:lnB w="19050" cap="flat">
                      <a:solidFill>
                        <a:srgbClr val="000080"/>
                      </a:solidFill>
                      <a:prstDash val="solid"/>
                      <a:round/>
                      <a:headEnd type="none" w="med" len="med"/>
                      <a:tailEnd type="none" w="med" len="med"/>
                    </a:lnB>
                  </a:tcPr>
                </a:tc>
              </a:tr>
              <a:tr h="519100">
                <a:tc>
                  <a:txBody>
                    <a:bodyPr/>
                    <a:lstStyle/>
                    <a:p>
                      <a:pPr marL="0" marR="0" lvl="0" indent="0" algn="l"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0110 0111</a:t>
                      </a: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103</a:t>
                      </a:r>
                    </a:p>
                  </a:txBody>
                  <a:tcPr marL="0" marR="0" marT="0" marB="0">
                    <a:lnT w="19050" cap="flat">
                      <a:solidFill>
                        <a:srgbClr val="000080"/>
                      </a:solidFill>
                      <a:prstDash val="solid"/>
                      <a:round/>
                      <a:headEnd type="none" w="med" len="med"/>
                      <a:tailEnd type="none" w="med" len="med"/>
                    </a:lnT>
                  </a:tcPr>
                </a:tc>
              </a:tr>
            </a:tbl>
          </a:graphicData>
        </a:graphic>
      </p:graphicFrame>
      <p:graphicFrame>
        <p:nvGraphicFramePr>
          <p:cNvPr id="431" name="Shape 431"/>
          <p:cNvGraphicFramePr/>
          <p:nvPr/>
        </p:nvGraphicFramePr>
        <p:xfrm>
          <a:off x="5257800" y="5105400"/>
          <a:ext cx="3000000" cy="3000000"/>
        </p:xfrm>
        <a:graphic>
          <a:graphicData uri="http://schemas.openxmlformats.org/drawingml/2006/table">
            <a:tbl>
              <a:tblPr>
                <a:noFill/>
                <a:tableStyleId>{0E1847A0-69E0-4E89-80B1-92BB6721B03C}</a:tableStyleId>
              </a:tblPr>
              <a:tblGrid>
                <a:gridCol w="1905000"/>
                <a:gridCol w="533400"/>
                <a:gridCol w="838200"/>
              </a:tblGrid>
              <a:tr h="457200">
                <a:tc>
                  <a:txBody>
                    <a:bodyPr/>
                    <a:lstStyle/>
                    <a:p>
                      <a:pPr marL="0" marR="0" lvl="0" indent="0" algn="r" rtl="0">
                        <a:lnSpc>
                          <a:spcPct val="100000"/>
                        </a:lnSpc>
                        <a:spcBef>
                          <a:spcPts val="0"/>
                        </a:spcBef>
                        <a:spcAft>
                          <a:spcPts val="0"/>
                        </a:spcAft>
                        <a:buClr>
                          <a:srgbClr val="000080"/>
                        </a:buClr>
                        <a:buSzPct val="25000"/>
                        <a:buFont typeface="Arial"/>
                        <a:buNone/>
                      </a:pPr>
                      <a:r>
                        <a:rPr lang="en-US" sz="2400" b="0" i="0" u="none" strike="noStrike" cap="none" baseline="0">
                          <a:solidFill>
                            <a:srgbClr val="000080"/>
                          </a:solidFill>
                          <a:latin typeface="Arial"/>
                          <a:ea typeface="Arial"/>
                          <a:cs typeface="Arial"/>
                          <a:sym typeface="Arial"/>
                        </a:rPr>
                        <a:t>0000 1101</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457200">
                <a:tc>
                  <a:txBody>
                    <a:bodyPr/>
                    <a:lstStyle/>
                    <a:p>
                      <a:pPr marL="0" marR="0" lvl="0" indent="0" algn="r" rtl="0">
                        <a:lnSpc>
                          <a:spcPct val="10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8 + 4 + 1</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13</a:t>
                      </a:r>
                    </a:p>
                  </a:txBody>
                  <a:tcPr marL="0" marR="0" marT="0" marB="0"/>
                </a:tc>
              </a:tr>
            </a:tbl>
          </a:graphicData>
        </a:graphic>
      </p:graphicFrame>
      <p:cxnSp>
        <p:nvCxnSpPr>
          <p:cNvPr id="432" name="Shape 432"/>
          <p:cNvCxnSpPr/>
          <p:nvPr/>
        </p:nvCxnSpPr>
        <p:spPr>
          <a:xfrm rot="10800000" flipH="1">
            <a:off x="3276600" y="4267199"/>
            <a:ext cx="2057400" cy="1295400"/>
          </a:xfrm>
          <a:prstGeom prst="straightConnector1">
            <a:avLst/>
          </a:prstGeom>
          <a:noFill/>
          <a:ln w="63500" cap="rnd">
            <a:solidFill>
              <a:srgbClr val="FF9F11"/>
            </a:solidFill>
            <a:prstDash val="solid"/>
            <a:miter/>
            <a:headEnd type="none" w="med" len="med"/>
            <a:tailEnd type="triangle" w="med" len="med"/>
          </a:ln>
        </p:spPr>
      </p:cxnSp>
      <p:grpSp>
        <p:nvGrpSpPr>
          <p:cNvPr id="433" name="Shape 433"/>
          <p:cNvGrpSpPr/>
          <p:nvPr/>
        </p:nvGrpSpPr>
        <p:grpSpPr>
          <a:xfrm>
            <a:off x="4191000" y="4648200"/>
            <a:ext cx="1447800" cy="1327150"/>
            <a:chOff x="4191000" y="4648200"/>
            <a:chExt cx="1447800" cy="1327150"/>
          </a:xfrm>
        </p:grpSpPr>
        <p:sp>
          <p:nvSpPr>
            <p:cNvPr id="434" name="Shape 434"/>
            <p:cNvSpPr/>
            <p:nvPr/>
          </p:nvSpPr>
          <p:spPr>
            <a:xfrm>
              <a:off x="4724400" y="4648200"/>
              <a:ext cx="533399" cy="838199"/>
            </a:xfrm>
            <a:prstGeom prst="curvedRightArrow">
              <a:avLst>
                <a:gd name="adj1" fmla="val 25000"/>
                <a:gd name="adj2" fmla="val 18736"/>
                <a:gd name="adj3" fmla="val 16843"/>
              </a:avLst>
            </a:prstGeom>
            <a:solidFill>
              <a:srgbClr val="FF9F11"/>
            </a:solidFill>
            <a:ln>
              <a:noFill/>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35" name="Shape 435"/>
            <p:cNvSpPr txBox="1"/>
            <p:nvPr/>
          </p:nvSpPr>
          <p:spPr>
            <a:xfrm>
              <a:off x="4191000" y="5334000"/>
              <a:ext cx="1447800" cy="641350"/>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Invert to get magnitude</a:t>
              </a:r>
            </a:p>
          </p:txBody>
        </p:sp>
      </p:grpSp>
      <p:cxnSp>
        <p:nvCxnSpPr>
          <p:cNvPr id="436" name="Shape 436"/>
          <p:cNvCxnSpPr/>
          <p:nvPr/>
        </p:nvCxnSpPr>
        <p:spPr>
          <a:xfrm rot="10800000" flipH="1">
            <a:off x="8077200" y="4953000"/>
            <a:ext cx="152399" cy="685799"/>
          </a:xfrm>
          <a:prstGeom prst="straightConnector1">
            <a:avLst/>
          </a:prstGeom>
          <a:noFill/>
          <a:ln w="50800" cap="rnd">
            <a:solidFill>
              <a:srgbClr val="FF9F11"/>
            </a:solidFill>
            <a:prstDash val="solid"/>
            <a:miter/>
            <a:headEnd type="none" w="med" len="med"/>
            <a:tailEnd type="triangle" w="med" len="med"/>
          </a:ln>
        </p:spPr>
      </p:cxnSp>
      <p:sp>
        <p:nvSpPr>
          <p:cNvPr id="437" name="Shape 437"/>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38" name="Shape 438"/>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Addition with Carry </a:t>
            </a:r>
          </a:p>
        </p:txBody>
      </p:sp>
      <p:sp>
        <p:nvSpPr>
          <p:cNvPr id="444" name="Shape 444"/>
          <p:cNvSpPr txBox="1">
            <a:spLocks noGrp="1"/>
          </p:cNvSpPr>
          <p:nvPr>
            <p:ph type="body" idx="1"/>
          </p:nvPr>
        </p:nvSpPr>
        <p:spPr>
          <a:xfrm>
            <a:off x="914400" y="1524000"/>
            <a:ext cx="4038599"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8-bit number </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Invert </a:t>
            </a:r>
            <a:r>
              <a:rPr lang="en-US" sz="2400" b="0" i="0" u="none" strike="noStrike" cap="none" baseline="0">
                <a:solidFill>
                  <a:srgbClr val="000080"/>
                </a:solidFill>
                <a:latin typeface="Arial"/>
                <a:ea typeface="Arial"/>
                <a:cs typeface="Arial"/>
                <a:sym typeface="Arial"/>
              </a:rPr>
              <a:t>0000 0010</a:t>
            </a:r>
            <a:r>
              <a:rPr lang="en-US" sz="2400" b="0" i="0" u="none" strike="noStrike" cap="none" baseline="0">
                <a:solidFill>
                  <a:schemeClr val="dk1"/>
                </a:solidFill>
                <a:latin typeface="Arial"/>
                <a:ea typeface="Arial"/>
                <a:cs typeface="Arial"/>
                <a:sym typeface="Arial"/>
              </a:rPr>
              <a:t> </a:t>
            </a:r>
            <a:r>
              <a:rPr lang="en-US" sz="2400" b="0" i="0" u="none" strike="noStrike" cap="none" baseline="0">
                <a:solidFill>
                  <a:srgbClr val="000080"/>
                </a:solidFill>
                <a:latin typeface="Arial"/>
                <a:ea typeface="Arial"/>
                <a:cs typeface="Arial"/>
                <a:sym typeface="Arial"/>
              </a:rPr>
              <a:t>(2</a:t>
            </a:r>
            <a:r>
              <a:rPr lang="en-US" sz="2400" b="0" i="0" u="none" strike="noStrike" cap="none" baseline="-25000">
                <a:solidFill>
                  <a:srgbClr val="000080"/>
                </a:solidFill>
                <a:latin typeface="Arial"/>
                <a:ea typeface="Arial"/>
                <a:cs typeface="Arial"/>
                <a:sym typeface="Arial"/>
              </a:rPr>
              <a:t>10</a:t>
            </a:r>
            <a:r>
              <a:rPr lang="en-US" sz="2400" b="0" i="0" u="none" strike="noStrike" cap="none" baseline="0">
                <a:solidFill>
                  <a:srgbClr val="000080"/>
                </a:solidFill>
                <a:latin typeface="Arial"/>
                <a:ea typeface="Arial"/>
                <a:cs typeface="Arial"/>
                <a:sym typeface="Arial"/>
              </a:rPr>
              <a:t>)</a:t>
            </a:r>
            <a:r>
              <a:rPr lang="en-US" sz="2400" b="0" i="0" u="none" strike="noStrike" cap="none" baseline="0">
                <a:solidFill>
                  <a:schemeClr val="dk1"/>
                </a:solidFill>
                <a:latin typeface="Arial"/>
                <a:ea typeface="Arial"/>
                <a:cs typeface="Arial"/>
                <a:sym typeface="Arial"/>
              </a:rPr>
              <a:t> </a:t>
            </a:r>
            <a:r>
              <a:rPr lang="en-US" sz="2400" b="0" i="0" u="none" strike="noStrike" cap="none" baseline="0">
                <a:solidFill>
                  <a:srgbClr val="FF9F11"/>
                </a:solidFill>
                <a:latin typeface="Arial"/>
                <a:ea typeface="Arial"/>
                <a:cs typeface="Arial"/>
                <a:sym typeface="Arial"/>
              </a:rPr>
              <a:t>1111 1101</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Add</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9 bits </a:t>
            </a:r>
          </a:p>
          <a:p>
            <a:pPr marL="742950" marR="0" lvl="1" indent="-285750" algn="r" rtl="0">
              <a:lnSpc>
                <a:spcPct val="100000"/>
              </a:lnSpc>
              <a:spcBef>
                <a:spcPts val="480"/>
              </a:spcBef>
              <a:spcAft>
                <a:spcPts val="0"/>
              </a:spcAft>
              <a:buClr>
                <a:srgbClr val="FF9F11"/>
              </a:buClr>
              <a:buSzPct val="25000"/>
              <a:buFont typeface="Arial"/>
              <a:buNone/>
            </a:pPr>
            <a:r>
              <a:rPr lang="en-US" sz="2400" b="0" i="0" u="none" strike="noStrike" cap="none" baseline="0">
                <a:solidFill>
                  <a:schemeClr val="dk1"/>
                </a:solidFill>
                <a:latin typeface="Arial"/>
                <a:ea typeface="Arial"/>
                <a:cs typeface="Arial"/>
                <a:sym typeface="Arial"/>
              </a:rPr>
              <a:t>End-around carry</a:t>
            </a: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graphicFrame>
        <p:nvGraphicFramePr>
          <p:cNvPr id="445" name="Shape 445"/>
          <p:cNvGraphicFramePr/>
          <p:nvPr/>
        </p:nvGraphicFramePr>
        <p:xfrm>
          <a:off x="5105400" y="2514600"/>
          <a:ext cx="3000000" cy="3000000"/>
        </p:xfrm>
        <a:graphic>
          <a:graphicData uri="http://schemas.openxmlformats.org/drawingml/2006/table">
            <a:tbl>
              <a:tblPr>
                <a:noFill/>
                <a:tableStyleId>{A1072D2E-FC34-4E18-BFAB-49111E376A02}</a:tableStyleId>
              </a:tblPr>
              <a:tblGrid>
                <a:gridCol w="2068500"/>
                <a:gridCol w="608000"/>
                <a:gridCol w="896925"/>
              </a:tblGrid>
              <a:tr h="5334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0110 1010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106</a:t>
                      </a:r>
                    </a:p>
                  </a:txBody>
                  <a:tcPr marL="0" marR="0" marT="0" marB="0"/>
                </a:tc>
              </a:tr>
              <a:tr h="517525">
                <a:tc>
                  <a:txBody>
                    <a:bodyPr/>
                    <a:lstStyle/>
                    <a:p>
                      <a:pPr marL="0" marR="0" lvl="0" indent="0" algn="r" rtl="0">
                        <a:lnSpc>
                          <a:spcPct val="100000"/>
                        </a:lnSpc>
                        <a:spcBef>
                          <a:spcPts val="0"/>
                        </a:spcBef>
                        <a:spcAft>
                          <a:spcPts val="0"/>
                        </a:spcAft>
                        <a:buClr>
                          <a:srgbClr val="FF9F11"/>
                        </a:buClr>
                        <a:buSzPct val="25000"/>
                        <a:buFont typeface="Arial"/>
                        <a:buNone/>
                      </a:pPr>
                      <a:r>
                        <a:rPr lang="en-US" sz="2800" b="0" i="0" u="none" strike="noStrike" cap="none" baseline="0">
                          <a:solidFill>
                            <a:srgbClr val="FF9F11"/>
                          </a:solidFill>
                          <a:latin typeface="Arial"/>
                          <a:ea typeface="Arial"/>
                          <a:cs typeface="Arial"/>
                          <a:sym typeface="Arial"/>
                        </a:rPr>
                        <a:t>1111 1101</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FF9F11"/>
                        </a:buClr>
                        <a:buSzPct val="25000"/>
                        <a:buFont typeface="Arial"/>
                        <a:buNone/>
                      </a:pPr>
                      <a:r>
                        <a:rPr lang="en-US" sz="2800" b="0" i="0" u="none" strike="noStrike" cap="none" baseline="0">
                          <a:solidFill>
                            <a:srgbClr val="FF9F11"/>
                          </a:solidFill>
                          <a:latin typeface="Arial"/>
                          <a:ea typeface="Arial"/>
                          <a:cs typeface="Arial"/>
                          <a:sym typeface="Arial"/>
                        </a:rPr>
                        <a:t>–2</a:t>
                      </a:r>
                    </a:p>
                  </a:txBody>
                  <a:tcPr marL="0" marR="0" marT="0" marB="0">
                    <a:lnB w="19050" cap="flat">
                      <a:solidFill>
                        <a:srgbClr val="000080"/>
                      </a:solidFill>
                      <a:prstDash val="solid"/>
                      <a:round/>
                      <a:headEnd type="none" w="med" len="med"/>
                      <a:tailEnd type="none" w="med" len="med"/>
                    </a:lnB>
                  </a:tcPr>
                </a:tc>
              </a:tr>
              <a:tr h="5191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10110 0111</a:t>
                      </a: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9050" cap="flat">
                      <a:solidFill>
                        <a:srgbClr val="000080"/>
                      </a:solidFill>
                      <a:prstDash val="solid"/>
                      <a:round/>
                      <a:headEnd type="none" w="med" len="med"/>
                      <a:tailEnd type="none" w="med" len="med"/>
                    </a:lnT>
                  </a:tcPr>
                </a:tc>
              </a:tr>
              <a:tr h="51752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5191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0110 1000</a:t>
                      </a: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104</a:t>
                      </a:r>
                    </a:p>
                  </a:txBody>
                  <a:tcPr marL="0" marR="0" marT="0" marB="0"/>
                </a:tc>
              </a:tr>
            </a:tbl>
          </a:graphicData>
        </a:graphic>
      </p:graphicFrame>
      <p:cxnSp>
        <p:nvCxnSpPr>
          <p:cNvPr id="446" name="Shape 446"/>
          <p:cNvCxnSpPr/>
          <p:nvPr/>
        </p:nvCxnSpPr>
        <p:spPr>
          <a:xfrm>
            <a:off x="3276600" y="3048000"/>
            <a:ext cx="1981199" cy="228600"/>
          </a:xfrm>
          <a:prstGeom prst="straightConnector1">
            <a:avLst/>
          </a:prstGeom>
          <a:noFill/>
          <a:ln w="63500" cap="rnd">
            <a:solidFill>
              <a:srgbClr val="FF9F11"/>
            </a:solidFill>
            <a:prstDash val="solid"/>
            <a:miter/>
            <a:headEnd type="none" w="med" len="med"/>
            <a:tailEnd type="triangle" w="med" len="med"/>
          </a:ln>
        </p:spPr>
      </p:cxnSp>
      <p:grpSp>
        <p:nvGrpSpPr>
          <p:cNvPr id="447" name="Shape 447"/>
          <p:cNvGrpSpPr/>
          <p:nvPr/>
        </p:nvGrpSpPr>
        <p:grpSpPr>
          <a:xfrm>
            <a:off x="5181600" y="3657600"/>
            <a:ext cx="1447799" cy="762000"/>
            <a:chOff x="5181600" y="3429000"/>
            <a:chExt cx="1447799" cy="762000"/>
          </a:xfrm>
        </p:grpSpPr>
        <p:sp>
          <p:nvSpPr>
            <p:cNvPr id="448" name="Shape 448"/>
            <p:cNvSpPr/>
            <p:nvPr/>
          </p:nvSpPr>
          <p:spPr>
            <a:xfrm>
              <a:off x="5181600" y="3429000"/>
              <a:ext cx="228600" cy="457200"/>
            </a:xfrm>
            <a:prstGeom prst="ellipse">
              <a:avLst/>
            </a:prstGeom>
            <a:noFill/>
            <a:ln w="12700" cap="rnd">
              <a:solidFill>
                <a:srgbClr val="000080"/>
              </a:solidFill>
              <a:prstDash val="solid"/>
              <a:miter/>
              <a:headEnd type="none" w="med" len="med"/>
              <a:tailEnd type="none" w="med" len="med"/>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nvGrpSpPr>
            <p:cNvPr id="449" name="Shape 449"/>
            <p:cNvGrpSpPr/>
            <p:nvPr/>
          </p:nvGrpSpPr>
          <p:grpSpPr>
            <a:xfrm>
              <a:off x="5333999" y="3962400"/>
              <a:ext cx="1295399" cy="228600"/>
              <a:chOff x="5181600" y="3200400"/>
              <a:chExt cx="1447800" cy="228600"/>
            </a:xfrm>
          </p:grpSpPr>
          <p:cxnSp>
            <p:nvCxnSpPr>
              <p:cNvPr id="450" name="Shape 450"/>
              <p:cNvCxnSpPr/>
              <p:nvPr/>
            </p:nvCxnSpPr>
            <p:spPr>
              <a:xfrm>
                <a:off x="5181600" y="3200400"/>
                <a:ext cx="0" cy="228600"/>
              </a:xfrm>
              <a:prstGeom prst="straightConnector1">
                <a:avLst/>
              </a:prstGeom>
              <a:noFill/>
              <a:ln w="41275" cap="rnd">
                <a:solidFill>
                  <a:srgbClr val="000080"/>
                </a:solidFill>
                <a:prstDash val="solid"/>
                <a:miter/>
                <a:headEnd type="none" w="med" len="med"/>
                <a:tailEnd type="none" w="med" len="med"/>
              </a:ln>
            </p:spPr>
          </p:cxnSp>
          <p:cxnSp>
            <p:nvCxnSpPr>
              <p:cNvPr id="451" name="Shape 451"/>
              <p:cNvCxnSpPr/>
              <p:nvPr/>
            </p:nvCxnSpPr>
            <p:spPr>
              <a:xfrm>
                <a:off x="5181600" y="3429000"/>
                <a:ext cx="1447800" cy="0"/>
              </a:xfrm>
              <a:prstGeom prst="straightConnector1">
                <a:avLst/>
              </a:prstGeom>
              <a:noFill/>
              <a:ln w="41275" cap="rnd">
                <a:solidFill>
                  <a:srgbClr val="000080"/>
                </a:solidFill>
                <a:prstDash val="solid"/>
                <a:miter/>
                <a:headEnd type="none" w="med" len="med"/>
                <a:tailEnd type="triangle" w="med" len="med"/>
              </a:ln>
            </p:spPr>
          </p:cxnSp>
        </p:grpSp>
      </p:grpSp>
      <p:cxnSp>
        <p:nvCxnSpPr>
          <p:cNvPr id="452" name="Shape 452"/>
          <p:cNvCxnSpPr/>
          <p:nvPr/>
        </p:nvCxnSpPr>
        <p:spPr>
          <a:xfrm>
            <a:off x="3124200" y="3886200"/>
            <a:ext cx="0" cy="0"/>
          </a:xfrm>
          <a:prstGeom prst="straightConnector1">
            <a:avLst/>
          </a:prstGeom>
          <a:noFill/>
          <a:ln w="9525" cap="rnd">
            <a:solidFill>
              <a:schemeClr val="dk1"/>
            </a:solidFill>
            <a:prstDash val="solid"/>
            <a:miter/>
            <a:headEnd type="none" w="med" len="med"/>
            <a:tailEnd type="triangle" w="med" len="med"/>
          </a:ln>
        </p:spPr>
      </p:cxnSp>
      <p:sp>
        <p:nvSpPr>
          <p:cNvPr id="453" name="Shape 453"/>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54" name="Shape 454"/>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Subtraction </a:t>
            </a:r>
          </a:p>
        </p:txBody>
      </p:sp>
      <p:sp>
        <p:nvSpPr>
          <p:cNvPr id="460" name="Shape 460"/>
          <p:cNvSpPr txBox="1">
            <a:spLocks noGrp="1"/>
          </p:cNvSpPr>
          <p:nvPr>
            <p:ph type="body" idx="1"/>
          </p:nvPr>
        </p:nvSpPr>
        <p:spPr>
          <a:xfrm>
            <a:off x="914400" y="1524000"/>
            <a:ext cx="3809999"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8-bit number </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Invert </a:t>
            </a:r>
            <a:r>
              <a:rPr lang="en-US" sz="2400" b="0" i="0" u="none" strike="noStrike" cap="none" baseline="0">
                <a:solidFill>
                  <a:srgbClr val="000080"/>
                </a:solidFill>
                <a:latin typeface="Arial"/>
                <a:ea typeface="Arial"/>
                <a:cs typeface="Arial"/>
                <a:sym typeface="Arial"/>
              </a:rPr>
              <a:t>0101 1010</a:t>
            </a:r>
            <a:r>
              <a:rPr lang="en-US" sz="2400" b="0" i="0" u="none" strike="noStrike" cap="none" baseline="0">
                <a:solidFill>
                  <a:schemeClr val="dk1"/>
                </a:solidFill>
                <a:latin typeface="Arial"/>
                <a:ea typeface="Arial"/>
                <a:cs typeface="Arial"/>
                <a:sym typeface="Arial"/>
              </a:rPr>
              <a:t> </a:t>
            </a:r>
            <a:r>
              <a:rPr lang="en-US" sz="2400" b="0" i="0" u="none" strike="noStrike" cap="none" baseline="0">
                <a:solidFill>
                  <a:srgbClr val="000080"/>
                </a:solidFill>
                <a:latin typeface="Arial"/>
                <a:ea typeface="Arial"/>
                <a:cs typeface="Arial"/>
                <a:sym typeface="Arial"/>
              </a:rPr>
              <a:t>(90</a:t>
            </a:r>
            <a:r>
              <a:rPr lang="en-US" sz="2400" b="0" i="0" u="none" strike="noStrike" cap="none" baseline="-25000">
                <a:solidFill>
                  <a:srgbClr val="000080"/>
                </a:solidFill>
                <a:latin typeface="Arial"/>
                <a:ea typeface="Arial"/>
                <a:cs typeface="Arial"/>
                <a:sym typeface="Arial"/>
              </a:rPr>
              <a:t>10</a:t>
            </a:r>
            <a:r>
              <a:rPr lang="en-US" sz="2400" b="0" i="0" u="none" strike="noStrike" cap="none" baseline="0">
                <a:solidFill>
                  <a:srgbClr val="000080"/>
                </a:solidFill>
                <a:latin typeface="Arial"/>
                <a:ea typeface="Arial"/>
                <a:cs typeface="Arial"/>
                <a:sym typeface="Arial"/>
              </a:rPr>
              <a:t>)</a:t>
            </a:r>
            <a:r>
              <a:rPr lang="en-US" sz="2400" b="0" i="0" u="none" strike="noStrike" cap="none" baseline="0">
                <a:solidFill>
                  <a:schemeClr val="dk1"/>
                </a:solidFill>
                <a:latin typeface="Arial"/>
                <a:ea typeface="Arial"/>
                <a:cs typeface="Arial"/>
                <a:sym typeface="Arial"/>
              </a:rPr>
              <a:t> </a:t>
            </a:r>
            <a:r>
              <a:rPr lang="en-US" sz="2400" b="0" i="0" u="none" strike="noStrike" cap="none" baseline="0">
                <a:solidFill>
                  <a:srgbClr val="FF9F11"/>
                </a:solidFill>
                <a:latin typeface="Arial"/>
                <a:ea typeface="Arial"/>
                <a:cs typeface="Arial"/>
                <a:sym typeface="Arial"/>
              </a:rPr>
              <a:t>1010 0101</a:t>
            </a:r>
          </a:p>
          <a:p>
            <a:pPr marL="742950" marR="0" lvl="1" indent="-133350" algn="l" rtl="0">
              <a:lnSpc>
                <a:spcPct val="100000"/>
              </a:lnSpc>
              <a:spcBef>
                <a:spcPts val="480"/>
              </a:spcBef>
              <a:spcAft>
                <a:spcPts val="0"/>
              </a:spcAft>
              <a:buClr>
                <a:srgbClr val="FF9F11"/>
              </a:buClr>
              <a:buFont typeface="Arial"/>
              <a:buNone/>
            </a:pPr>
            <a:endParaRPr sz="2400" b="0" i="0" u="none" strike="noStrike" cap="none" baseline="0">
              <a:solidFill>
                <a:schemeClr val="dk1"/>
              </a:solidFill>
              <a:latin typeface="Arial"/>
              <a:ea typeface="Arial"/>
              <a:cs typeface="Arial"/>
              <a:sym typeface="Arial"/>
            </a:endParaRPr>
          </a:p>
          <a:p>
            <a:pPr marL="742950" marR="0" lvl="1" indent="-133350" algn="l" rtl="0">
              <a:lnSpc>
                <a:spcPct val="100000"/>
              </a:lnSpc>
              <a:spcBef>
                <a:spcPts val="480"/>
              </a:spcBef>
              <a:spcAft>
                <a:spcPts val="0"/>
              </a:spcAft>
              <a:buClr>
                <a:srgbClr val="FF9F11"/>
              </a:buClr>
              <a:buFont typeface="Arial"/>
              <a:buNone/>
            </a:pPr>
            <a:endParaRPr sz="2400" b="0" i="0" u="none" strike="noStrike" cap="none" baseline="0">
              <a:solidFill>
                <a:schemeClr val="dk1"/>
              </a:solidFill>
              <a:latin typeface="Arial"/>
              <a:ea typeface="Arial"/>
              <a:cs typeface="Arial"/>
              <a:sym typeface="Arial"/>
            </a:endParaRP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Add</a:t>
            </a:r>
          </a:p>
          <a:p>
            <a:pPr marL="742950" marR="0" lvl="1" indent="-285750" algn="l" rtl="0">
              <a:lnSpc>
                <a:spcPct val="10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9 bits </a:t>
            </a:r>
          </a:p>
          <a:p>
            <a:pPr marL="742950" marR="0" lvl="1" indent="-285750" algn="r" rtl="0">
              <a:lnSpc>
                <a:spcPct val="100000"/>
              </a:lnSpc>
              <a:spcBef>
                <a:spcPts val="480"/>
              </a:spcBef>
              <a:spcAft>
                <a:spcPts val="0"/>
              </a:spcAft>
              <a:buClr>
                <a:srgbClr val="FF9F11"/>
              </a:buClr>
              <a:buSzPct val="25000"/>
              <a:buFont typeface="Arial"/>
              <a:buNone/>
            </a:pPr>
            <a:r>
              <a:rPr lang="en-US" sz="2400" b="0" i="0" u="none" strike="noStrike" cap="none" baseline="0">
                <a:solidFill>
                  <a:schemeClr val="dk1"/>
                </a:solidFill>
                <a:latin typeface="Arial"/>
                <a:ea typeface="Arial"/>
                <a:cs typeface="Arial"/>
                <a:sym typeface="Arial"/>
              </a:rPr>
              <a:t>End-around carry</a:t>
            </a: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graphicFrame>
        <p:nvGraphicFramePr>
          <p:cNvPr id="461" name="Shape 461"/>
          <p:cNvGraphicFramePr/>
          <p:nvPr/>
        </p:nvGraphicFramePr>
        <p:xfrm>
          <a:off x="4876800" y="1524000"/>
          <a:ext cx="3000000" cy="3000000"/>
        </p:xfrm>
        <a:graphic>
          <a:graphicData uri="http://schemas.openxmlformats.org/drawingml/2006/table">
            <a:tbl>
              <a:tblPr>
                <a:noFill/>
                <a:tableStyleId>{9F3B67F5-EC5F-4FF9-9A0E-12FF0A70A6AD}</a:tableStyleId>
              </a:tblPr>
              <a:tblGrid>
                <a:gridCol w="2205025"/>
                <a:gridCol w="649275"/>
                <a:gridCol w="955675"/>
              </a:tblGrid>
              <a:tr h="57467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0110 1010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106</a:t>
                      </a:r>
                    </a:p>
                  </a:txBody>
                  <a:tcPr marL="0" marR="0" marT="0" marB="0"/>
                </a:tc>
              </a:tr>
              <a:tr h="57467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-0101 1010</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90</a:t>
                      </a:r>
                    </a:p>
                  </a:txBody>
                  <a:tcPr marL="0" marR="0" marT="0" marB="0">
                    <a:lnB w="19050" cap="flat">
                      <a:solidFill>
                        <a:srgbClr val="000080"/>
                      </a:solidFill>
                      <a:prstDash val="solid"/>
                      <a:round/>
                      <a:headEnd type="none" w="med" len="med"/>
                      <a:tailEnd type="none" w="med" len="med"/>
                    </a:lnB>
                  </a:tcPr>
                </a:tc>
              </a:tr>
              <a:tr h="573075">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9050" cap="flat">
                      <a:solidFill>
                        <a:srgbClr val="000080"/>
                      </a:solidFill>
                      <a:prstDash val="solid"/>
                      <a:round/>
                      <a:headEnd type="none" w="med" len="med"/>
                      <a:tailEnd type="none" w="med" len="med"/>
                    </a:lnT>
                  </a:tcPr>
                </a:tc>
              </a:tr>
              <a:tr h="57467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0110 1010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106</a:t>
                      </a:r>
                    </a:p>
                  </a:txBody>
                  <a:tcPr marL="0" marR="0" marT="0" marB="0"/>
                </a:tc>
              </a:tr>
              <a:tr h="557200">
                <a:tc>
                  <a:txBody>
                    <a:bodyPr/>
                    <a:lstStyle/>
                    <a:p>
                      <a:pPr marL="0" marR="0" lvl="0" indent="0" algn="r" rtl="0">
                        <a:lnSpc>
                          <a:spcPct val="100000"/>
                        </a:lnSpc>
                        <a:spcBef>
                          <a:spcPts val="0"/>
                        </a:spcBef>
                        <a:spcAft>
                          <a:spcPts val="0"/>
                        </a:spcAft>
                        <a:buClr>
                          <a:srgbClr val="FF9F11"/>
                        </a:buClr>
                        <a:buSzPct val="25000"/>
                        <a:buFont typeface="Arial"/>
                        <a:buNone/>
                      </a:pPr>
                      <a:r>
                        <a:rPr lang="en-US" sz="2800" b="0" i="0" u="none" strike="noStrike" cap="none" baseline="0">
                          <a:solidFill>
                            <a:srgbClr val="FF9F11"/>
                          </a:solidFill>
                          <a:latin typeface="Arial"/>
                          <a:ea typeface="Arial"/>
                          <a:cs typeface="Arial"/>
                          <a:sym typeface="Arial"/>
                        </a:rPr>
                        <a:t>–1010 0101</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FF9F11"/>
                        </a:buClr>
                        <a:buSzPct val="25000"/>
                        <a:buFont typeface="Arial"/>
                        <a:buNone/>
                      </a:pPr>
                      <a:r>
                        <a:rPr lang="en-US" sz="2800" b="0" i="0" u="none" strike="noStrike" cap="none" baseline="0">
                          <a:solidFill>
                            <a:srgbClr val="FF9F11"/>
                          </a:solidFill>
                          <a:latin typeface="Arial"/>
                          <a:ea typeface="Arial"/>
                          <a:cs typeface="Arial"/>
                          <a:sym typeface="Arial"/>
                        </a:rPr>
                        <a:t>90</a:t>
                      </a:r>
                    </a:p>
                  </a:txBody>
                  <a:tcPr marL="0" marR="0" marT="0" marB="0">
                    <a:lnB w="19050" cap="flat">
                      <a:solidFill>
                        <a:srgbClr val="000080"/>
                      </a:solidFill>
                      <a:prstDash val="solid"/>
                      <a:round/>
                      <a:headEnd type="none" w="med" len="med"/>
                      <a:tailEnd type="none" w="med" len="med"/>
                    </a:lnB>
                  </a:tcPr>
                </a:tc>
              </a:tr>
              <a:tr h="5572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10000 1111</a:t>
                      </a: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9050" cap="flat">
                      <a:solidFill>
                        <a:srgbClr val="000080"/>
                      </a:solidFill>
                      <a:prstDash val="solid"/>
                      <a:round/>
                      <a:headEnd type="none" w="med" len="med"/>
                      <a:tailEnd type="none" w="med" len="med"/>
                    </a:lnT>
                  </a:tcPr>
                </a:tc>
              </a:tr>
              <a:tr h="5572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B w="19050" cap="flat">
                      <a:solidFill>
                        <a:srgbClr val="000080"/>
                      </a:solidFill>
                      <a:prstDash val="solid"/>
                      <a:round/>
                      <a:headEnd type="none" w="med" len="med"/>
                      <a:tailEnd type="none" w="med" len="med"/>
                    </a:lnB>
                  </a:tcPr>
                </a:tc>
              </a:tr>
              <a:tr h="5572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 0001 0000</a:t>
                      </a: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16</a:t>
                      </a:r>
                    </a:p>
                  </a:txBody>
                  <a:tcPr marL="0" marR="0" marT="0" marB="0">
                    <a:lnT w="19050" cap="flat">
                      <a:solidFill>
                        <a:srgbClr val="000080"/>
                      </a:solidFill>
                      <a:prstDash val="solid"/>
                      <a:round/>
                      <a:headEnd type="none" w="med" len="med"/>
                      <a:tailEnd type="none" w="med" len="med"/>
                    </a:lnT>
                  </a:tcPr>
                </a:tc>
              </a:tr>
            </a:tbl>
          </a:graphicData>
        </a:graphic>
      </p:graphicFrame>
      <p:cxnSp>
        <p:nvCxnSpPr>
          <p:cNvPr id="462" name="Shape 462"/>
          <p:cNvCxnSpPr/>
          <p:nvPr/>
        </p:nvCxnSpPr>
        <p:spPr>
          <a:xfrm>
            <a:off x="3276600" y="3048000"/>
            <a:ext cx="1600199" cy="838199"/>
          </a:xfrm>
          <a:prstGeom prst="straightConnector1">
            <a:avLst/>
          </a:prstGeom>
          <a:noFill/>
          <a:ln w="63500" cap="rnd">
            <a:solidFill>
              <a:srgbClr val="FF9F11"/>
            </a:solidFill>
            <a:prstDash val="solid"/>
            <a:miter/>
            <a:headEnd type="none" w="med" len="med"/>
            <a:tailEnd type="triangle" w="med" len="med"/>
          </a:ln>
        </p:spPr>
      </p:cxnSp>
      <p:grpSp>
        <p:nvGrpSpPr>
          <p:cNvPr id="463" name="Shape 463"/>
          <p:cNvGrpSpPr/>
          <p:nvPr/>
        </p:nvGrpSpPr>
        <p:grpSpPr>
          <a:xfrm>
            <a:off x="5105400" y="4419600"/>
            <a:ext cx="1447799" cy="762000"/>
            <a:chOff x="5181600" y="3429000"/>
            <a:chExt cx="1447799" cy="762000"/>
          </a:xfrm>
        </p:grpSpPr>
        <p:sp>
          <p:nvSpPr>
            <p:cNvPr id="464" name="Shape 464"/>
            <p:cNvSpPr/>
            <p:nvPr/>
          </p:nvSpPr>
          <p:spPr>
            <a:xfrm>
              <a:off x="5181600" y="3429000"/>
              <a:ext cx="228600" cy="457200"/>
            </a:xfrm>
            <a:prstGeom prst="ellipse">
              <a:avLst/>
            </a:prstGeom>
            <a:noFill/>
            <a:ln w="12700" cap="rnd">
              <a:solidFill>
                <a:srgbClr val="000080"/>
              </a:solidFill>
              <a:prstDash val="solid"/>
              <a:miter/>
              <a:headEnd type="none" w="med" len="med"/>
              <a:tailEnd type="none" w="med" len="med"/>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nvGrpSpPr>
            <p:cNvPr id="465" name="Shape 465"/>
            <p:cNvGrpSpPr/>
            <p:nvPr/>
          </p:nvGrpSpPr>
          <p:grpSpPr>
            <a:xfrm>
              <a:off x="5333999" y="3962400"/>
              <a:ext cx="1295399" cy="228600"/>
              <a:chOff x="5181600" y="3200400"/>
              <a:chExt cx="1447800" cy="228600"/>
            </a:xfrm>
          </p:grpSpPr>
          <p:cxnSp>
            <p:nvCxnSpPr>
              <p:cNvPr id="466" name="Shape 466"/>
              <p:cNvCxnSpPr/>
              <p:nvPr/>
            </p:nvCxnSpPr>
            <p:spPr>
              <a:xfrm>
                <a:off x="5181600" y="3200400"/>
                <a:ext cx="0" cy="228600"/>
              </a:xfrm>
              <a:prstGeom prst="straightConnector1">
                <a:avLst/>
              </a:prstGeom>
              <a:noFill/>
              <a:ln w="41275" cap="rnd">
                <a:solidFill>
                  <a:srgbClr val="000080"/>
                </a:solidFill>
                <a:prstDash val="solid"/>
                <a:miter/>
                <a:headEnd type="none" w="med" len="med"/>
                <a:tailEnd type="none" w="med" len="med"/>
              </a:ln>
            </p:spPr>
          </p:cxnSp>
          <p:cxnSp>
            <p:nvCxnSpPr>
              <p:cNvPr id="467" name="Shape 467"/>
              <p:cNvCxnSpPr/>
              <p:nvPr/>
            </p:nvCxnSpPr>
            <p:spPr>
              <a:xfrm>
                <a:off x="5181600" y="3429000"/>
                <a:ext cx="1447800" cy="0"/>
              </a:xfrm>
              <a:prstGeom prst="straightConnector1">
                <a:avLst/>
              </a:prstGeom>
              <a:noFill/>
              <a:ln w="41275" cap="rnd">
                <a:solidFill>
                  <a:srgbClr val="000080"/>
                </a:solidFill>
                <a:prstDash val="solid"/>
                <a:miter/>
                <a:headEnd type="none" w="med" len="med"/>
                <a:tailEnd type="triangle" w="med" len="med"/>
              </a:ln>
            </p:spPr>
          </p:cxnSp>
        </p:grpSp>
      </p:grpSp>
      <p:cxnSp>
        <p:nvCxnSpPr>
          <p:cNvPr id="468" name="Shape 468"/>
          <p:cNvCxnSpPr/>
          <p:nvPr/>
        </p:nvCxnSpPr>
        <p:spPr>
          <a:xfrm>
            <a:off x="3124200" y="3886200"/>
            <a:ext cx="0" cy="0"/>
          </a:xfrm>
          <a:prstGeom prst="straightConnector1">
            <a:avLst/>
          </a:prstGeom>
          <a:noFill/>
          <a:ln w="9525" cap="rnd">
            <a:solidFill>
              <a:schemeClr val="dk1"/>
            </a:solidFill>
            <a:prstDash val="solid"/>
            <a:miter/>
            <a:headEnd type="none" w="med" len="med"/>
            <a:tailEnd type="triangle" w="med" len="med"/>
          </a:ln>
        </p:spPr>
      </p:cxnSp>
      <p:cxnSp>
        <p:nvCxnSpPr>
          <p:cNvPr id="469" name="Shape 469"/>
          <p:cNvCxnSpPr/>
          <p:nvPr/>
        </p:nvCxnSpPr>
        <p:spPr>
          <a:xfrm flipH="1">
            <a:off x="4114800" y="2362200"/>
            <a:ext cx="990599" cy="152399"/>
          </a:xfrm>
          <a:prstGeom prst="straightConnector1">
            <a:avLst/>
          </a:prstGeom>
          <a:noFill/>
          <a:ln w="63500" cap="rnd">
            <a:solidFill>
              <a:srgbClr val="000080"/>
            </a:solidFill>
            <a:prstDash val="solid"/>
            <a:miter/>
            <a:headEnd type="none" w="med" len="med"/>
            <a:tailEnd type="triangle" w="med" len="med"/>
          </a:ln>
        </p:spPr>
      </p:cxnSp>
      <p:sp>
        <p:nvSpPr>
          <p:cNvPr id="470" name="Shape 470"/>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71" name="Shape 471"/>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Overflow</a:t>
            </a:r>
          </a:p>
        </p:txBody>
      </p:sp>
      <p:sp>
        <p:nvSpPr>
          <p:cNvPr id="477" name="Shape 477"/>
          <p:cNvSpPr txBox="1">
            <a:spLocks noGrp="1"/>
          </p:cNvSpPr>
          <p:nvPr>
            <p:ph type="body" idx="1"/>
          </p:nvPr>
        </p:nvSpPr>
        <p:spPr>
          <a:xfrm>
            <a:off x="914400" y="1524000"/>
            <a:ext cx="7696199" cy="4724400"/>
          </a:xfrm>
          <a:prstGeom prst="rect">
            <a:avLst/>
          </a:prstGeom>
          <a:noFill/>
          <a:ln>
            <a:noFill/>
          </a:ln>
        </p:spPr>
        <p:txBody>
          <a:bodyPr lIns="91425" tIns="45700" rIns="91425" bIns="45700" anchor="t" anchorCtr="0">
            <a:normAutofit/>
          </a:bodyPr>
          <a:lstStyle/>
          <a:p>
            <a:pPr marL="342900" marR="0" lvl="0" indent="-342900" algn="l" rtl="0">
              <a:lnSpc>
                <a:spcPct val="8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8-bit number</a:t>
            </a:r>
            <a:r>
              <a:rPr lang="en-US" sz="2400" b="0" i="0" u="none" strike="noStrike" cap="none" baseline="0">
                <a:solidFill>
                  <a:schemeClr val="dk1"/>
                </a:solidFill>
                <a:latin typeface="Arial"/>
                <a:ea typeface="Arial"/>
                <a:cs typeface="Arial"/>
                <a:sym typeface="Arial"/>
              </a:rPr>
              <a:t> </a:t>
            </a:r>
          </a:p>
          <a:p>
            <a:pPr marL="742950" marR="0" lvl="1" indent="-285750" algn="l" rtl="0">
              <a:lnSpc>
                <a:spcPct val="8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256 different numbers</a:t>
            </a:r>
          </a:p>
          <a:p>
            <a:pPr marL="742950" marR="0" lvl="1" indent="-285750" algn="l" rtl="0">
              <a:lnSpc>
                <a:spcPct val="8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Positive numbers: </a:t>
            </a:r>
            <a:br>
              <a:rPr lang="en-US" sz="2400" b="0" i="0" u="none" strike="noStrike" cap="none" baseline="0">
                <a:solidFill>
                  <a:schemeClr val="dk1"/>
                </a:solidFill>
                <a:latin typeface="Arial"/>
                <a:ea typeface="Arial"/>
                <a:cs typeface="Arial"/>
                <a:sym typeface="Arial"/>
              </a:rPr>
            </a:br>
            <a:r>
              <a:rPr lang="en-US" sz="2400" b="0" i="0" u="none" strike="noStrike" cap="none" baseline="0">
                <a:solidFill>
                  <a:schemeClr val="dk1"/>
                </a:solidFill>
                <a:latin typeface="Arial"/>
                <a:ea typeface="Arial"/>
                <a:cs typeface="Arial"/>
                <a:sym typeface="Arial"/>
              </a:rPr>
              <a:t>0 to 127</a:t>
            </a:r>
          </a:p>
          <a:p>
            <a:pPr marL="342900" marR="0" lvl="0" indent="-342900" algn="l" rtl="0">
              <a:lnSpc>
                <a:spcPct val="8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Add</a:t>
            </a:r>
          </a:p>
          <a:p>
            <a:pPr marL="742950" marR="0" lvl="1" indent="-285750" algn="l" rtl="0">
              <a:lnSpc>
                <a:spcPct val="8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Test for </a:t>
            </a:r>
            <a:r>
              <a:rPr lang="en-US" sz="2400" b="0" i="1" u="none" strike="noStrike" cap="none" baseline="0">
                <a:solidFill>
                  <a:srgbClr val="000080"/>
                </a:solidFill>
                <a:latin typeface="Arial"/>
                <a:ea typeface="Arial"/>
                <a:cs typeface="Arial"/>
                <a:sym typeface="Arial"/>
              </a:rPr>
              <a:t>overflow</a:t>
            </a:r>
            <a:r>
              <a:rPr lang="en-US" sz="2400" b="0" i="0" u="none" strike="noStrike" cap="none" baseline="0">
                <a:solidFill>
                  <a:schemeClr val="dk1"/>
                </a:solidFill>
                <a:latin typeface="Arial"/>
                <a:ea typeface="Arial"/>
                <a:cs typeface="Arial"/>
                <a:sym typeface="Arial"/>
              </a:rPr>
              <a:t> </a:t>
            </a:r>
          </a:p>
          <a:p>
            <a:pPr marL="742950" marR="0" lvl="1" indent="-285750" algn="l" rtl="0">
              <a:lnSpc>
                <a:spcPct val="8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2 positive inputs </a:t>
            </a:r>
            <a:br>
              <a:rPr lang="en-US" sz="2400" b="0" i="0" u="none" strike="noStrike" cap="none" baseline="0">
                <a:solidFill>
                  <a:schemeClr val="dk1"/>
                </a:solidFill>
                <a:latin typeface="Arial"/>
                <a:ea typeface="Arial"/>
                <a:cs typeface="Arial"/>
                <a:sym typeface="Arial"/>
              </a:rPr>
            </a:br>
            <a:r>
              <a:rPr lang="en-US" sz="2400" b="0" i="0" u="none" strike="noStrike" cap="none" baseline="0">
                <a:solidFill>
                  <a:schemeClr val="dk1"/>
                </a:solidFill>
                <a:latin typeface="Arial"/>
                <a:ea typeface="Arial"/>
                <a:cs typeface="Arial"/>
                <a:sym typeface="Arial"/>
              </a:rPr>
              <a:t>produced negative </a:t>
            </a:r>
            <a:br>
              <a:rPr lang="en-US" sz="2400" b="0" i="0" u="none" strike="noStrike" cap="none" baseline="0">
                <a:solidFill>
                  <a:schemeClr val="dk1"/>
                </a:solidFill>
                <a:latin typeface="Arial"/>
                <a:ea typeface="Arial"/>
                <a:cs typeface="Arial"/>
                <a:sym typeface="Arial"/>
              </a:rPr>
            </a:br>
            <a:r>
              <a:rPr lang="en-US" sz="2400" b="0" i="0" u="none" strike="noStrike" cap="none" baseline="0">
                <a:solidFill>
                  <a:schemeClr val="dk1"/>
                </a:solidFill>
                <a:latin typeface="Arial"/>
                <a:ea typeface="Arial"/>
                <a:cs typeface="Arial"/>
                <a:sym typeface="Arial"/>
              </a:rPr>
              <a:t>result       </a:t>
            </a:r>
            <a:r>
              <a:rPr lang="en-US" sz="2400" b="0" i="1" u="none" strike="noStrike" cap="none" baseline="0">
                <a:solidFill>
                  <a:srgbClr val="000080"/>
                </a:solidFill>
                <a:latin typeface="Arial"/>
                <a:ea typeface="Arial"/>
                <a:cs typeface="Arial"/>
                <a:sym typeface="Arial"/>
              </a:rPr>
              <a:t>overflow!</a:t>
            </a:r>
          </a:p>
          <a:p>
            <a:pPr marL="742950" marR="0" lvl="1" indent="-285750" algn="l" rtl="0">
              <a:lnSpc>
                <a:spcPct val="80000"/>
              </a:lnSpc>
              <a:spcBef>
                <a:spcPts val="480"/>
              </a:spcBef>
              <a:spcAft>
                <a:spcPts val="0"/>
              </a:spcAft>
              <a:buClr>
                <a:srgbClr val="FF9F11"/>
              </a:buClr>
              <a:buSzPct val="100000"/>
              <a:buFont typeface="Arial"/>
              <a:buChar char="▪"/>
            </a:pPr>
            <a:r>
              <a:rPr lang="en-US" sz="2400" b="0" i="0" u="none" strike="noStrike" cap="none" baseline="0">
                <a:solidFill>
                  <a:srgbClr val="FF0000"/>
                </a:solidFill>
                <a:latin typeface="Arial"/>
                <a:ea typeface="Arial"/>
                <a:cs typeface="Arial"/>
                <a:sym typeface="Arial"/>
              </a:rPr>
              <a:t>Wrong answer!</a:t>
            </a:r>
          </a:p>
          <a:p>
            <a:pPr marL="342900" marR="0" lvl="0" indent="-342900" algn="l" rtl="0">
              <a:lnSpc>
                <a:spcPct val="8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Programmers beware:  some high-level languages, e.g., some versions of BASIC, do not check for overflow adequately</a:t>
            </a:r>
          </a:p>
        </p:txBody>
      </p:sp>
      <p:graphicFrame>
        <p:nvGraphicFramePr>
          <p:cNvPr id="478" name="Shape 478"/>
          <p:cNvGraphicFramePr/>
          <p:nvPr/>
        </p:nvGraphicFramePr>
        <p:xfrm>
          <a:off x="5486400" y="1524000"/>
          <a:ext cx="3000000" cy="3000000"/>
        </p:xfrm>
        <a:graphic>
          <a:graphicData uri="http://schemas.openxmlformats.org/drawingml/2006/table">
            <a:tbl>
              <a:tblPr>
                <a:noFill/>
                <a:tableStyleId>{5E69BEA9-5CE6-459B-BEA4-6FFD25FE0ABE}</a:tableStyleId>
              </a:tblPr>
              <a:tblGrid>
                <a:gridCol w="1870075"/>
                <a:gridCol w="392100"/>
                <a:gridCol w="990600"/>
              </a:tblGrid>
              <a:tr h="57467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0100 0000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64</a:t>
                      </a:r>
                    </a:p>
                  </a:txBody>
                  <a:tcPr marL="0" marR="0" marT="0" marB="0"/>
                </a:tc>
              </a:tr>
              <a:tr h="57467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0100 0001</a:t>
                      </a:r>
                    </a:p>
                  </a:txBody>
                  <a:tcPr marL="0" marR="0" marT="0" marB="0">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65</a:t>
                      </a:r>
                    </a:p>
                  </a:txBody>
                  <a:tcPr marL="0" marR="0" marT="0" marB="0">
                    <a:lnB w="19050" cap="flat">
                      <a:solidFill>
                        <a:srgbClr val="000080"/>
                      </a:solidFill>
                      <a:prstDash val="solid"/>
                      <a:round/>
                      <a:headEnd type="none" w="med" len="med"/>
                      <a:tailEnd type="none" w="med" len="med"/>
                    </a:lnB>
                  </a:tcPr>
                </a:tc>
              </a:tr>
              <a:tr h="573075">
                <a:tc>
                  <a:txBody>
                    <a:bodyPr/>
                    <a:lstStyle/>
                    <a:p>
                      <a:pPr marL="0" marR="0" lvl="0" indent="0" algn="r" rtl="0">
                        <a:lnSpc>
                          <a:spcPct val="100000"/>
                        </a:lnSpc>
                        <a:spcBef>
                          <a:spcPts val="0"/>
                        </a:spcBef>
                        <a:spcAft>
                          <a:spcPts val="0"/>
                        </a:spcAft>
                        <a:buClr>
                          <a:srgbClr val="FF9F11"/>
                        </a:buClr>
                        <a:buSzPct val="25000"/>
                        <a:buFont typeface="Arial"/>
                        <a:buNone/>
                      </a:pPr>
                      <a:r>
                        <a:rPr lang="en-US" sz="2800" b="0" i="0" u="none" strike="noStrike" cap="none" baseline="0">
                          <a:solidFill>
                            <a:srgbClr val="FF9F11"/>
                          </a:solidFill>
                          <a:latin typeface="Arial"/>
                          <a:ea typeface="Arial"/>
                          <a:cs typeface="Arial"/>
                          <a:sym typeface="Arial"/>
                        </a:rPr>
                        <a:t>1000 0001</a:t>
                      </a:r>
                    </a:p>
                  </a:txBody>
                  <a:tcPr marL="0" marR="0" marT="0" marB="0">
                    <a:lnT w="19050" cap="flat">
                      <a:solidFill>
                        <a:srgbClr val="000080"/>
                      </a:solidFill>
                      <a:prstDash val="solid"/>
                      <a:round/>
                      <a:headEnd type="none" w="med" len="med"/>
                      <a:tailEnd type="none" w="med" len="med"/>
                    </a:lnT>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r" rtl="0">
                        <a:lnSpc>
                          <a:spcPct val="100000"/>
                        </a:lnSpc>
                        <a:spcBef>
                          <a:spcPts val="0"/>
                        </a:spcBef>
                        <a:spcAft>
                          <a:spcPts val="0"/>
                        </a:spcAft>
                        <a:buClr>
                          <a:srgbClr val="FF9F11"/>
                        </a:buClr>
                        <a:buSzPct val="25000"/>
                        <a:buFont typeface="Arial"/>
                        <a:buNone/>
                      </a:pPr>
                      <a:r>
                        <a:rPr lang="en-US" sz="2800" b="0" i="0" u="none" strike="noStrike" cap="none" baseline="0">
                          <a:solidFill>
                            <a:srgbClr val="FF9F11"/>
                          </a:solidFill>
                          <a:latin typeface="Arial"/>
                          <a:ea typeface="Arial"/>
                          <a:cs typeface="Arial"/>
                          <a:sym typeface="Arial"/>
                        </a:rPr>
                        <a:t>-126</a:t>
                      </a:r>
                    </a:p>
                  </a:txBody>
                  <a:tcPr marL="0" marR="0" marT="0" marB="0">
                    <a:lnT w="19050" cap="flat">
                      <a:solidFill>
                        <a:srgbClr val="000080"/>
                      </a:solidFill>
                      <a:prstDash val="solid"/>
                      <a:round/>
                      <a:headEnd type="none" w="med" len="med"/>
                      <a:tailEnd type="none" w="med" len="med"/>
                    </a:lnT>
                  </a:tcPr>
                </a:tc>
              </a:tr>
              <a:tr h="574675">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0111 1110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557200">
                <a:tc>
                  <a:txBody>
                    <a:bodyPr/>
                    <a:lstStyle/>
                    <a:p>
                      <a:pPr marL="0" marR="0" lvl="0" indent="0" algn="r" rtl="0">
                        <a:lnSpc>
                          <a:spcPct val="100000"/>
                        </a:lnSpc>
                        <a:spcBef>
                          <a:spcPts val="0"/>
                        </a:spcBef>
                        <a:spcAft>
                          <a:spcPts val="0"/>
                        </a:spcAft>
                        <a:buClr>
                          <a:srgbClr val="000080"/>
                        </a:buClr>
                        <a:buSzPct val="25000"/>
                        <a:buFont typeface="Arial"/>
                        <a:buNone/>
                      </a:pPr>
                      <a:r>
                        <a:rPr lang="en-US" sz="2800" b="0" i="0" u="none" strike="noStrike" cap="none" baseline="0">
                          <a:solidFill>
                            <a:srgbClr val="000080"/>
                          </a:solidFill>
                          <a:latin typeface="Arial"/>
                          <a:ea typeface="Arial"/>
                          <a:cs typeface="Arial"/>
                          <a:sym typeface="Arial"/>
                        </a:rPr>
                        <a:t>126</a:t>
                      </a:r>
                      <a:r>
                        <a:rPr lang="en-US" sz="2800" b="0" i="0" u="none" strike="noStrike" cap="none" baseline="-25000">
                          <a:solidFill>
                            <a:srgbClr val="000080"/>
                          </a:solidFill>
                          <a:latin typeface="Arial"/>
                          <a:ea typeface="Arial"/>
                          <a:cs typeface="Arial"/>
                          <a:sym typeface="Arial"/>
                        </a:rPr>
                        <a:t>10</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bl>
          </a:graphicData>
        </a:graphic>
      </p:graphicFrame>
      <p:cxnSp>
        <p:nvCxnSpPr>
          <p:cNvPr id="479" name="Shape 479"/>
          <p:cNvCxnSpPr/>
          <p:nvPr/>
        </p:nvCxnSpPr>
        <p:spPr>
          <a:xfrm>
            <a:off x="3124200" y="3886200"/>
            <a:ext cx="0" cy="0"/>
          </a:xfrm>
          <a:prstGeom prst="straightConnector1">
            <a:avLst/>
          </a:prstGeom>
          <a:noFill/>
          <a:ln w="9525" cap="rnd">
            <a:solidFill>
              <a:schemeClr val="dk1"/>
            </a:solidFill>
            <a:prstDash val="solid"/>
            <a:miter/>
            <a:headEnd type="none" w="med" len="med"/>
            <a:tailEnd type="triangle" w="med" len="med"/>
          </a:ln>
        </p:spPr>
      </p:cxnSp>
      <p:sp>
        <p:nvSpPr>
          <p:cNvPr id="480" name="Shape 480"/>
          <p:cNvSpPr/>
          <p:nvPr/>
        </p:nvSpPr>
        <p:spPr>
          <a:xfrm>
            <a:off x="4876800" y="2819400"/>
            <a:ext cx="533399" cy="838199"/>
          </a:xfrm>
          <a:prstGeom prst="curvedRightArrow">
            <a:avLst>
              <a:gd name="adj1" fmla="val 25000"/>
              <a:gd name="adj2" fmla="val 18736"/>
              <a:gd name="adj3" fmla="val 16843"/>
            </a:avLst>
          </a:prstGeom>
          <a:solidFill>
            <a:srgbClr val="FF9F11"/>
          </a:solidFill>
          <a:ln>
            <a:noFill/>
          </a:ln>
        </p:spPr>
        <p:txBody>
          <a:bodyPr lIns="91425" tIns="45700" rIns="91425" bIns="45700" anchor="ctr"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81" name="Shape 481"/>
          <p:cNvSpPr txBox="1"/>
          <p:nvPr/>
        </p:nvSpPr>
        <p:spPr>
          <a:xfrm>
            <a:off x="4648200" y="3733800"/>
            <a:ext cx="1447800" cy="641350"/>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Invert to get magnitude</a:t>
            </a:r>
          </a:p>
        </p:txBody>
      </p:sp>
      <p:cxnSp>
        <p:nvCxnSpPr>
          <p:cNvPr id="482" name="Shape 482"/>
          <p:cNvCxnSpPr/>
          <p:nvPr/>
        </p:nvCxnSpPr>
        <p:spPr>
          <a:xfrm rot="10800000" flipH="1">
            <a:off x="7086600" y="3124199"/>
            <a:ext cx="838199" cy="762000"/>
          </a:xfrm>
          <a:prstGeom prst="straightConnector1">
            <a:avLst/>
          </a:prstGeom>
          <a:noFill/>
          <a:ln w="38100" cap="rnd">
            <a:solidFill>
              <a:srgbClr val="000080"/>
            </a:solidFill>
            <a:prstDash val="solid"/>
            <a:miter/>
            <a:headEnd type="none" w="med" len="med"/>
            <a:tailEnd type="triangle" w="med" len="med"/>
          </a:ln>
        </p:spPr>
      </p:cxnSp>
      <p:cxnSp>
        <p:nvCxnSpPr>
          <p:cNvPr id="483" name="Shape 483"/>
          <p:cNvCxnSpPr/>
          <p:nvPr/>
        </p:nvCxnSpPr>
        <p:spPr>
          <a:xfrm>
            <a:off x="2514600" y="4572000"/>
            <a:ext cx="381000" cy="0"/>
          </a:xfrm>
          <a:prstGeom prst="straightConnector1">
            <a:avLst/>
          </a:prstGeom>
          <a:noFill/>
          <a:ln w="66675" cap="rnd">
            <a:solidFill>
              <a:srgbClr val="000080"/>
            </a:solidFill>
            <a:prstDash val="solid"/>
            <a:miter/>
            <a:headEnd type="none" w="med" len="med"/>
            <a:tailEnd type="triangle" w="med" len="med"/>
          </a:ln>
        </p:spPr>
      </p:cxnSp>
      <p:sp>
        <p:nvSpPr>
          <p:cNvPr id="484" name="Shape 48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85" name="Shape 485"/>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Shape 49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10’s Complement</a:t>
            </a:r>
          </a:p>
        </p:txBody>
      </p:sp>
      <p:sp>
        <p:nvSpPr>
          <p:cNvPr id="491" name="Shape 491"/>
          <p:cNvSpPr txBox="1">
            <a:spLocks noGrp="1"/>
          </p:cNvSpPr>
          <p:nvPr>
            <p:ph type="body" idx="1"/>
          </p:nvPr>
        </p:nvSpPr>
        <p:spPr>
          <a:xfrm>
            <a:off x="914400" y="1524000"/>
            <a:ext cx="7772400" cy="2185986"/>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Create complementary system with a single 0</a:t>
            </a:r>
          </a:p>
          <a:p>
            <a:pPr marL="342900" marR="0" lvl="0" indent="-342900" algn="l" rtl="0">
              <a:lnSpc>
                <a:spcPct val="9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Radix complement:  use the base for complementary operations</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Decimal base:  10’s complement</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Example: Modulus 1000 as the as reflection point</a:t>
            </a:r>
          </a:p>
        </p:txBody>
      </p:sp>
      <p:graphicFrame>
        <p:nvGraphicFramePr>
          <p:cNvPr id="492" name="Shape 492"/>
          <p:cNvGraphicFramePr/>
          <p:nvPr/>
        </p:nvGraphicFramePr>
        <p:xfrm>
          <a:off x="914400" y="3862387"/>
          <a:ext cx="3000000" cy="3000000"/>
        </p:xfrm>
        <a:graphic>
          <a:graphicData uri="http://schemas.openxmlformats.org/drawingml/2006/table">
            <a:tbl>
              <a:tblPr>
                <a:noFill/>
                <a:tableStyleId>{63662888-C39C-4DE4-9D21-3E045B0417E7}</a:tableStyleId>
              </a:tblPr>
              <a:tblGrid>
                <a:gridCol w="3244850"/>
                <a:gridCol w="1263650"/>
                <a:gridCol w="1282700"/>
                <a:gridCol w="833425"/>
                <a:gridCol w="1147750"/>
              </a:tblGrid>
              <a:tr h="438150">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Negative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Positive</a:t>
                      </a:r>
                    </a:p>
                  </a:txBody>
                  <a:tcPr marL="0" marR="0" marT="0" marB="0">
                    <a:lnL w="1905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436550">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Representation method</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Complement </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Number itself</a:t>
                      </a:r>
                    </a:p>
                  </a:txBody>
                  <a:tcPr marL="0" marR="0" marT="0" marB="0">
                    <a:lnL w="1905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438150">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Range of decimal 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-500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-001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499</a:t>
                      </a:r>
                    </a:p>
                  </a:txBody>
                  <a:tcPr marL="0" marR="0" marT="0" marB="0">
                    <a:lnL w="1905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r h="436550">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Calculation</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1000 minus number</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none</a:t>
                      </a:r>
                    </a:p>
                  </a:txBody>
                  <a:tcPr marL="0" marR="0" marT="0" marB="0">
                    <a:lnL w="1905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438150">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Representation example</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500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999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  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499</a:t>
                      </a:r>
                    </a:p>
                  </a:txBody>
                  <a:tcPr marL="0" marR="0" marT="0" marB="0">
                    <a:lnL w="19050" cap="flat">
                      <a:solidFill>
                        <a:srgbClr val="000080"/>
                      </a:solidFill>
                      <a:prstDash val="solid"/>
                      <a:round/>
                      <a:headEnd type="none" w="med" len="med"/>
                      <a:tailEnd type="none" w="med" len="med"/>
                    </a:lnL>
                    <a:lnR w="1270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bl>
          </a:graphicData>
        </a:graphic>
      </p:graphicFrame>
      <p:sp>
        <p:nvSpPr>
          <p:cNvPr id="493" name="Shape 493"/>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494" name="Shape 494"/>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Shape 499"/>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Examples with 3-Digit Numbers</a:t>
            </a:r>
          </a:p>
        </p:txBody>
      </p:sp>
      <p:sp>
        <p:nvSpPr>
          <p:cNvPr id="500" name="Shape 500"/>
          <p:cNvSpPr txBox="1">
            <a:spLocks noGrp="1"/>
          </p:cNvSpPr>
          <p:nvPr>
            <p:ph type="body" idx="1"/>
          </p:nvPr>
        </p:nvSpPr>
        <p:spPr>
          <a:xfrm>
            <a:off x="914400" y="1524000"/>
            <a:ext cx="7696199" cy="4525961"/>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Example 1:</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10’s </a:t>
            </a:r>
            <a:r>
              <a:rPr lang="en-US" sz="2000" b="0" i="1" u="none" strike="noStrike" cap="none" baseline="0">
                <a:solidFill>
                  <a:srgbClr val="000080"/>
                </a:solidFill>
                <a:latin typeface="Arial"/>
                <a:ea typeface="Arial"/>
                <a:cs typeface="Arial"/>
                <a:sym typeface="Arial"/>
              </a:rPr>
              <a:t>complement representation</a:t>
            </a:r>
            <a:r>
              <a:rPr lang="en-US" sz="2000" b="0" i="0" u="none" strike="noStrike" cap="none" baseline="0">
                <a:solidFill>
                  <a:schemeClr val="dk1"/>
                </a:solidFill>
                <a:latin typeface="Arial"/>
                <a:ea typeface="Arial"/>
                <a:cs typeface="Arial"/>
                <a:sym typeface="Arial"/>
              </a:rPr>
              <a:t> of 247</a:t>
            </a:r>
          </a:p>
          <a:p>
            <a:pPr marL="1143000" marR="0" lvl="2" indent="-228600" algn="l" rtl="0">
              <a:lnSpc>
                <a:spcPct val="9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247 (positive number)</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10’s </a:t>
            </a:r>
            <a:r>
              <a:rPr lang="en-US" sz="2000" b="0" i="1" u="none" strike="noStrike" cap="none" baseline="0">
                <a:solidFill>
                  <a:srgbClr val="000080"/>
                </a:solidFill>
                <a:latin typeface="Arial"/>
                <a:ea typeface="Arial"/>
                <a:cs typeface="Arial"/>
                <a:sym typeface="Arial"/>
              </a:rPr>
              <a:t>complement</a:t>
            </a:r>
            <a:r>
              <a:rPr lang="en-US" sz="2000" b="0" i="0" u="none" strike="noStrike" cap="none" baseline="0">
                <a:solidFill>
                  <a:schemeClr val="dk1"/>
                </a:solidFill>
                <a:latin typeface="Arial"/>
                <a:ea typeface="Arial"/>
                <a:cs typeface="Arial"/>
                <a:sym typeface="Arial"/>
              </a:rPr>
              <a:t> of 227</a:t>
            </a:r>
          </a:p>
          <a:p>
            <a:pPr marL="1143000" marR="0" lvl="2" indent="-228600" algn="l" rtl="0">
              <a:lnSpc>
                <a:spcPct val="9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1000 – 247 = 753 (negative number)</a:t>
            </a:r>
          </a:p>
          <a:p>
            <a:pPr marL="342900" marR="0" lvl="0" indent="-342900" algn="l" rtl="0">
              <a:lnSpc>
                <a:spcPct val="9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Example 2:</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10’s complement of 17</a:t>
            </a:r>
          </a:p>
          <a:p>
            <a:pPr marL="1143000" marR="0" lvl="2" indent="-228600" algn="l" rtl="0">
              <a:lnSpc>
                <a:spcPct val="9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1000 – 017 = 983</a:t>
            </a:r>
          </a:p>
          <a:p>
            <a:pPr marL="342900" marR="0" lvl="0" indent="-342900" algn="l" rtl="0">
              <a:lnSpc>
                <a:spcPct val="9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Example 3:</a:t>
            </a:r>
          </a:p>
          <a:p>
            <a:pPr marL="742950" marR="0" lvl="1" indent="-285750" algn="l" rtl="0">
              <a:lnSpc>
                <a:spcPct val="9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10’s complement of 777</a:t>
            </a:r>
          </a:p>
          <a:p>
            <a:pPr marL="1143000" marR="0" lvl="2" indent="-228600" algn="l" rtl="0">
              <a:lnSpc>
                <a:spcPct val="9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Negative number because first digit is 7</a:t>
            </a:r>
          </a:p>
          <a:p>
            <a:pPr marL="1143000" marR="0" lvl="2" indent="-228600" algn="l" rtl="0">
              <a:lnSpc>
                <a:spcPct val="9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1000 – 777 = 223</a:t>
            </a:r>
          </a:p>
          <a:p>
            <a:pPr marL="1143000" marR="0" lvl="2" indent="-228600" algn="l" rtl="0">
              <a:lnSpc>
                <a:spcPct val="9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Signed value = -223</a:t>
            </a:r>
          </a:p>
        </p:txBody>
      </p:sp>
      <p:sp>
        <p:nvSpPr>
          <p:cNvPr id="501" name="Shape 501"/>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02" name="Shape 502"/>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Shape 507"/>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85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Alternative Method </a:t>
            </a:r>
            <a:br>
              <a:rPr lang="en-US" sz="4000" b="1" i="0" u="none" strike="noStrike" cap="none" baseline="0">
                <a:solidFill>
                  <a:srgbClr val="000080"/>
                </a:solidFill>
                <a:latin typeface="Arial"/>
                <a:ea typeface="Arial"/>
                <a:cs typeface="Arial"/>
                <a:sym typeface="Arial"/>
              </a:rPr>
            </a:br>
            <a:r>
              <a:rPr lang="en-US" sz="4000" b="1" i="0" u="none" strike="noStrike" cap="none" baseline="0">
                <a:solidFill>
                  <a:srgbClr val="000080"/>
                </a:solidFill>
                <a:latin typeface="Arial"/>
                <a:ea typeface="Arial"/>
                <a:cs typeface="Arial"/>
                <a:sym typeface="Arial"/>
              </a:rPr>
              <a:t>for 10’s Complement</a:t>
            </a:r>
          </a:p>
        </p:txBody>
      </p:sp>
      <p:sp>
        <p:nvSpPr>
          <p:cNvPr id="508" name="Shape 508"/>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Based on 9’s complement</a:t>
            </a:r>
          </a:p>
          <a:p>
            <a:pPr marL="342900" marR="0" lvl="0" indent="-342900" algn="l" rtl="0">
              <a:lnSpc>
                <a:spcPct val="9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Example using 3-digit number</a:t>
            </a:r>
          </a:p>
          <a:p>
            <a:pPr marL="742950" marR="0" lvl="1" indent="-285750" algn="l" rtl="0">
              <a:lnSpc>
                <a:spcPct val="9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Note:  1000 = 999 + 1</a:t>
            </a:r>
          </a:p>
          <a:p>
            <a:pPr marL="742950" marR="0" lvl="1" indent="-285750" algn="l" rtl="0">
              <a:lnSpc>
                <a:spcPct val="9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9’s complement = 999 – value </a:t>
            </a:r>
          </a:p>
          <a:p>
            <a:pPr marL="742950" marR="0" lvl="1" indent="-285750" algn="l" rtl="0">
              <a:lnSpc>
                <a:spcPct val="9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Rewriting</a:t>
            </a:r>
          </a:p>
          <a:p>
            <a:pPr marL="1143000" marR="0" lvl="2" indent="-228600" algn="l" rtl="0">
              <a:lnSpc>
                <a:spcPct val="90000"/>
              </a:lnSpc>
              <a:spcBef>
                <a:spcPts val="440"/>
              </a:spcBef>
              <a:spcAft>
                <a:spcPts val="0"/>
              </a:spcAft>
              <a:buClr>
                <a:srgbClr val="000080"/>
              </a:buClr>
              <a:buSzPct val="50000"/>
              <a:buFont typeface="Arial"/>
              <a:buChar char="•"/>
            </a:pPr>
            <a:r>
              <a:rPr lang="en-US" sz="2200" b="0" i="0" u="none" strike="noStrike" cap="none" baseline="0">
                <a:solidFill>
                  <a:schemeClr val="dk1"/>
                </a:solidFill>
                <a:latin typeface="Arial"/>
                <a:ea typeface="Arial"/>
                <a:cs typeface="Arial"/>
                <a:sym typeface="Arial"/>
              </a:rPr>
              <a:t>10’s complement = 1000 – value = 999 + 1 – value</a:t>
            </a:r>
          </a:p>
          <a:p>
            <a:pPr marL="742950" marR="0" lvl="1" indent="-285750" algn="l" rtl="0">
              <a:lnSpc>
                <a:spcPct val="90000"/>
              </a:lnSpc>
              <a:spcBef>
                <a:spcPts val="520"/>
              </a:spcBef>
              <a:spcAft>
                <a:spcPts val="0"/>
              </a:spcAft>
              <a:buClr>
                <a:srgbClr val="FF9F11"/>
              </a:buClr>
              <a:buSzPct val="100000"/>
              <a:buFont typeface="Arial"/>
              <a:buChar char="▪"/>
            </a:pPr>
            <a:r>
              <a:rPr lang="en-US" sz="2600" b="0" i="0" u="none" strike="noStrike" cap="none" baseline="0">
                <a:solidFill>
                  <a:schemeClr val="dk1"/>
                </a:solidFill>
                <a:latin typeface="Arial"/>
                <a:ea typeface="Arial"/>
                <a:cs typeface="Arial"/>
                <a:sym typeface="Arial"/>
              </a:rPr>
              <a:t>Or:  10’s complement = 9’s complement + 1</a:t>
            </a:r>
          </a:p>
          <a:p>
            <a:pPr marL="342900" marR="0" lvl="0" indent="-342900" algn="l" rtl="0">
              <a:lnSpc>
                <a:spcPct val="90000"/>
              </a:lnSpc>
              <a:spcBef>
                <a:spcPts val="600"/>
              </a:spcBef>
              <a:spcAft>
                <a:spcPts val="0"/>
              </a:spcAft>
              <a:buClr>
                <a:srgbClr val="000080"/>
              </a:buClr>
              <a:buSzPct val="100000"/>
              <a:buFont typeface="Arial"/>
              <a:buChar char="▪"/>
            </a:pPr>
            <a:r>
              <a:rPr lang="en-US" sz="3000" b="0" i="0" u="none" strike="noStrike" cap="none" baseline="0">
                <a:solidFill>
                  <a:schemeClr val="dk1"/>
                </a:solidFill>
                <a:latin typeface="Arial"/>
                <a:ea typeface="Arial"/>
                <a:cs typeface="Arial"/>
                <a:sym typeface="Arial"/>
              </a:rPr>
              <a:t>Computationally easier especially when working with binary numbers</a:t>
            </a:r>
          </a:p>
          <a:p>
            <a:pPr marL="342900" marR="0" lvl="0" indent="-152400" algn="l" rtl="0">
              <a:lnSpc>
                <a:spcPct val="90000"/>
              </a:lnSpc>
              <a:spcBef>
                <a:spcPts val="600"/>
              </a:spcBef>
              <a:spcAft>
                <a:spcPts val="0"/>
              </a:spcAft>
              <a:buClr>
                <a:srgbClr val="000080"/>
              </a:buClr>
              <a:buFont typeface="Arial"/>
              <a:buNone/>
            </a:pPr>
            <a:endParaRPr sz="3000" b="0" i="0" u="none" strike="noStrike" cap="none" baseline="0">
              <a:solidFill>
                <a:schemeClr val="dk1"/>
              </a:solidFill>
              <a:latin typeface="Arial"/>
              <a:ea typeface="Arial"/>
              <a:cs typeface="Arial"/>
              <a:sym typeface="Arial"/>
            </a:endParaRPr>
          </a:p>
          <a:p>
            <a:pPr marL="742950" marR="0" lvl="1" indent="-146050" algn="l" rtl="0">
              <a:lnSpc>
                <a:spcPct val="90000"/>
              </a:lnSpc>
              <a:spcBef>
                <a:spcPts val="440"/>
              </a:spcBef>
              <a:spcAft>
                <a:spcPts val="0"/>
              </a:spcAft>
              <a:buClr>
                <a:srgbClr val="FF9F11"/>
              </a:buClr>
              <a:buFont typeface="Arial"/>
              <a:buNone/>
            </a:pPr>
            <a:endParaRPr sz="2200" b="0" i="0" u="none" strike="noStrike" cap="none" baseline="0">
              <a:solidFill>
                <a:schemeClr val="dk1"/>
              </a:solidFill>
              <a:latin typeface="Arial"/>
              <a:ea typeface="Arial"/>
              <a:cs typeface="Arial"/>
              <a:sym typeface="Arial"/>
            </a:endParaRPr>
          </a:p>
          <a:p>
            <a:pPr marL="342900" marR="0" lvl="0" indent="-203200" algn="l" rtl="0">
              <a:spcBef>
                <a:spcPts val="440"/>
              </a:spcBef>
              <a:spcAft>
                <a:spcPts val="0"/>
              </a:spcAft>
              <a:buClr>
                <a:srgbClr val="000080"/>
              </a:buClr>
              <a:buFont typeface="Arial"/>
              <a:buNone/>
            </a:pPr>
            <a:endParaRPr sz="2200" b="0" i="0" u="none" strike="noStrike" cap="none" baseline="0">
              <a:solidFill>
                <a:schemeClr val="dk1"/>
              </a:solidFill>
              <a:latin typeface="Arial"/>
              <a:ea typeface="Arial"/>
              <a:cs typeface="Arial"/>
              <a:sym typeface="Arial"/>
            </a:endParaRPr>
          </a:p>
        </p:txBody>
      </p:sp>
      <p:sp>
        <p:nvSpPr>
          <p:cNvPr id="509" name="Shape 509"/>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10" name="Shape 510"/>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Shape 515"/>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2’s Complement</a:t>
            </a:r>
          </a:p>
        </p:txBody>
      </p:sp>
      <p:sp>
        <p:nvSpPr>
          <p:cNvPr id="516" name="Shape 516"/>
          <p:cNvSpPr txBox="1">
            <a:spLocks noGrp="1"/>
          </p:cNvSpPr>
          <p:nvPr>
            <p:ph type="body" idx="1"/>
          </p:nvPr>
        </p:nvSpPr>
        <p:spPr>
          <a:xfrm>
            <a:off x="914400" y="1524000"/>
            <a:ext cx="7772400" cy="2185986"/>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Modulus = a base 2 “1” followed by specified number of 0’s</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For 8 bits, the modulus = 1000 0000</a:t>
            </a:r>
          </a:p>
          <a:p>
            <a:pPr marL="342900" marR="0" lvl="0" indent="-342900" algn="l" rtl="0">
              <a:lnSpc>
                <a:spcPct val="9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Two ways to find the complement</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Subtract value from the modulus or invert</a:t>
            </a:r>
          </a:p>
        </p:txBody>
      </p:sp>
      <p:graphicFrame>
        <p:nvGraphicFramePr>
          <p:cNvPr id="517" name="Shape 517"/>
          <p:cNvGraphicFramePr/>
          <p:nvPr/>
        </p:nvGraphicFramePr>
        <p:xfrm>
          <a:off x="914400" y="3733800"/>
          <a:ext cx="3000000" cy="3000000"/>
        </p:xfrm>
        <a:graphic>
          <a:graphicData uri="http://schemas.openxmlformats.org/drawingml/2006/table">
            <a:tbl>
              <a:tblPr>
                <a:noFill/>
                <a:tableStyleId>{4E2B35E7-5624-4CA9-A141-D83335D98336}</a:tableStyleId>
              </a:tblPr>
              <a:tblGrid>
                <a:gridCol w="2590800"/>
                <a:gridCol w="1295400"/>
                <a:gridCol w="1295400"/>
                <a:gridCol w="1350950"/>
                <a:gridCol w="1239825"/>
              </a:tblGrid>
              <a:tr h="43815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Negative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Positive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43655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Representation method</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Complement </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Number itself</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63975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Range of decimal numbers</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-128</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-1</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+0</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127</a:t>
                      </a:r>
                      <a:r>
                        <a:rPr lang="en-US" sz="1800" b="1" i="1" u="none" strike="noStrike" cap="none" baseline="-25000">
                          <a:solidFill>
                            <a:srgbClr val="000080"/>
                          </a:solidFill>
                          <a:latin typeface="Arial"/>
                          <a:ea typeface="Arial"/>
                          <a:cs typeface="Arial"/>
                          <a:sym typeface="Arial"/>
                        </a:rPr>
                        <a:t>10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r h="36670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Calculation</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Inversion</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None</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hMerge="1">
                  <a:txBody>
                    <a:bodyPr/>
                    <a:lstStyle/>
                    <a:p>
                      <a:endParaRPr lang="en-US"/>
                    </a:p>
                  </a:txBody>
                  <a:tcPr/>
                </a:tc>
              </a:tr>
              <a:tr h="639750">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Representation example</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rgbClr val="FF9F1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10000000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11111111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00000000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1800" b="1" i="1" u="none" strike="noStrike" cap="none" baseline="0">
                          <a:solidFill>
                            <a:srgbClr val="FF9F11"/>
                          </a:solidFill>
                          <a:latin typeface="Arial"/>
                          <a:ea typeface="Arial"/>
                          <a:cs typeface="Arial"/>
                          <a:sym typeface="Arial"/>
                        </a:rPr>
                        <a:t>01111111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9050" cap="flat">
                      <a:solidFill>
                        <a:srgbClr val="000080"/>
                      </a:solidFill>
                      <a:prstDash val="solid"/>
                      <a:round/>
                      <a:headEnd type="none" w="med" len="med"/>
                      <a:tailEnd type="none" w="med" len="med"/>
                    </a:lnB>
                  </a:tcPr>
                </a:tc>
              </a:tr>
            </a:tbl>
          </a:graphicData>
        </a:graphic>
      </p:graphicFrame>
      <p:sp>
        <p:nvSpPr>
          <p:cNvPr id="518" name="Shape 518"/>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19" name="Shape 519"/>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Shape 524"/>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Estimating Integer Size</a:t>
            </a:r>
          </a:p>
        </p:txBody>
      </p:sp>
      <p:sp>
        <p:nvSpPr>
          <p:cNvPr id="525" name="Shape 525"/>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Positive numbers begin with 0</a:t>
            </a:r>
          </a:p>
          <a:p>
            <a:pPr marL="342900" marR="0" lvl="0" indent="-342900" algn="l" rtl="0">
              <a:lnSpc>
                <a:spcPct val="10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Small negative numbers (close to 0) begin with multiple 0’s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1111 1110 = -2 in 8-bit 2’s complements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1000 0000 = -128, largest negative 2’s complements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Invert all 1’s and 0’s and approximate the value</a:t>
            </a:r>
          </a:p>
        </p:txBody>
      </p:sp>
      <p:sp>
        <p:nvSpPr>
          <p:cNvPr id="526" name="Shape 526"/>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27" name="Shape 527"/>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Unsigned Numbers: Integers</a:t>
            </a:r>
          </a:p>
        </p:txBody>
      </p:sp>
      <p:sp>
        <p:nvSpPr>
          <p:cNvPr id="232" name="Shape 232"/>
          <p:cNvSpPr txBox="1">
            <a:spLocks noGrp="1"/>
          </p:cNvSpPr>
          <p:nvPr>
            <p:ph type="body" idx="1"/>
          </p:nvPr>
        </p:nvSpPr>
        <p:spPr>
          <a:xfrm>
            <a:off x="914400" y="1447800"/>
            <a:ext cx="7772400" cy="990599"/>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Unsigned whole number or </a:t>
            </a:r>
            <a:r>
              <a:rPr lang="en-US" sz="2400" b="0" i="1" u="none" strike="noStrike" cap="none" baseline="0">
                <a:solidFill>
                  <a:srgbClr val="000080"/>
                </a:solidFill>
                <a:latin typeface="Arial"/>
                <a:ea typeface="Arial"/>
                <a:cs typeface="Arial"/>
                <a:sym typeface="Arial"/>
              </a:rPr>
              <a:t>integer</a:t>
            </a:r>
          </a:p>
          <a:p>
            <a:pPr marL="342900" marR="0" lvl="0" indent="-342900" algn="l" rtl="0">
              <a:lnSpc>
                <a:spcPct val="10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Direct </a:t>
            </a:r>
            <a:r>
              <a:rPr lang="en-US" sz="2400" b="0" i="1" u="none" strike="noStrike" cap="none" baseline="0">
                <a:solidFill>
                  <a:srgbClr val="000080"/>
                </a:solidFill>
                <a:latin typeface="Arial"/>
                <a:ea typeface="Arial"/>
                <a:cs typeface="Arial"/>
                <a:sym typeface="Arial"/>
              </a:rPr>
              <a:t>binary</a:t>
            </a:r>
            <a:r>
              <a:rPr lang="en-US" sz="2400" b="0" i="0" u="none" strike="noStrike" cap="none" baseline="0">
                <a:solidFill>
                  <a:schemeClr val="dk1"/>
                </a:solidFill>
                <a:latin typeface="Arial"/>
                <a:ea typeface="Arial"/>
                <a:cs typeface="Arial"/>
                <a:sym typeface="Arial"/>
              </a:rPr>
              <a:t> equivalent of decimal integer</a:t>
            </a:r>
          </a:p>
          <a:p>
            <a:pPr marL="742950" marR="0" lvl="1" indent="-133350" algn="l" rtl="0">
              <a:lnSpc>
                <a:spcPct val="100000"/>
              </a:lnSpc>
              <a:spcBef>
                <a:spcPts val="480"/>
              </a:spcBef>
              <a:spcAft>
                <a:spcPts val="0"/>
              </a:spcAft>
              <a:buClr>
                <a:srgbClr val="FF9F11"/>
              </a:buClr>
              <a:buFont typeface="Arial"/>
              <a:buNone/>
            </a:pPr>
            <a:endParaRPr sz="2400" b="0" i="0" u="none" strike="noStrike" cap="none" baseline="0">
              <a:solidFill>
                <a:schemeClr val="dk1"/>
              </a:solidFill>
              <a:latin typeface="Arial"/>
              <a:ea typeface="Arial"/>
              <a:cs typeface="Arial"/>
              <a:sym typeface="Arial"/>
            </a:endParaRPr>
          </a:p>
          <a:p>
            <a:pPr marL="342900" marR="0" lvl="0" indent="-165100" algn="l" rtl="0">
              <a:lnSpc>
                <a:spcPct val="100000"/>
              </a:lnSpc>
              <a:spcBef>
                <a:spcPts val="560"/>
              </a:spcBef>
              <a:spcAft>
                <a:spcPts val="0"/>
              </a:spcAft>
              <a:buClr>
                <a:srgbClr val="000080"/>
              </a:buClr>
              <a:buFont typeface="Arial"/>
              <a:buNone/>
            </a:pPr>
            <a:endParaRPr sz="2800" b="0" i="0" u="none" strike="noStrike" cap="none" baseline="0">
              <a:solidFill>
                <a:schemeClr val="dk1"/>
              </a:solidFill>
              <a:latin typeface="Arial"/>
              <a:ea typeface="Arial"/>
              <a:cs typeface="Arial"/>
              <a:sym typeface="Arial"/>
            </a:endParaRPr>
          </a:p>
          <a:p>
            <a:pPr marL="342900" marR="0" lvl="0" indent="-165100" algn="l" rtl="0">
              <a:lnSpc>
                <a:spcPct val="100000"/>
              </a:lnSpc>
              <a:spcBef>
                <a:spcPts val="560"/>
              </a:spcBef>
              <a:spcAft>
                <a:spcPts val="0"/>
              </a:spcAft>
              <a:buClr>
                <a:srgbClr val="000080"/>
              </a:buClr>
              <a:buFont typeface="Arial"/>
              <a:buNone/>
            </a:pPr>
            <a:endParaRPr sz="2800" b="0" i="0" u="none" strike="noStrike" cap="none" baseline="0">
              <a:solidFill>
                <a:schemeClr val="dk1"/>
              </a:solidFill>
              <a:latin typeface="Arial"/>
              <a:ea typeface="Arial"/>
              <a:cs typeface="Arial"/>
              <a:sym typeface="Arial"/>
            </a:endParaRPr>
          </a:p>
          <a:p>
            <a:pPr marL="742950" marR="0" lvl="1" indent="-133350" algn="l" rtl="0">
              <a:lnSpc>
                <a:spcPct val="100000"/>
              </a:lnSpc>
              <a:spcBef>
                <a:spcPts val="480"/>
              </a:spcBef>
              <a:spcAft>
                <a:spcPts val="0"/>
              </a:spcAft>
              <a:buClr>
                <a:srgbClr val="FF9F11"/>
              </a:buClr>
              <a:buFont typeface="Arial"/>
              <a:buNone/>
            </a:pPr>
            <a:endParaRPr sz="2400" b="0" i="0" u="none" strike="noStrike" cap="none" baseline="0">
              <a:solidFill>
                <a:schemeClr val="dk1"/>
              </a:solidFill>
              <a:latin typeface="Arial"/>
              <a:ea typeface="Arial"/>
              <a:cs typeface="Arial"/>
              <a:sym typeface="Arial"/>
            </a:endParaRP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graphicFrame>
        <p:nvGraphicFramePr>
          <p:cNvPr id="233" name="Shape 233"/>
          <p:cNvGraphicFramePr/>
          <p:nvPr/>
        </p:nvGraphicFramePr>
        <p:xfrm>
          <a:off x="914400" y="3048000"/>
          <a:ext cx="3000000" cy="3000000"/>
        </p:xfrm>
        <a:graphic>
          <a:graphicData uri="http://schemas.openxmlformats.org/drawingml/2006/table">
            <a:tbl>
              <a:tblPr>
                <a:noFill/>
                <a:tableStyleId>{F6F97350-A4A8-4B37-815A-6E4E2D5DF0FA}</a:tableStyleId>
              </a:tblPr>
              <a:tblGrid>
                <a:gridCol w="1905000"/>
                <a:gridCol w="3052750"/>
                <a:gridCol w="2967025"/>
              </a:tblGrid>
              <a:tr h="365125">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Decimal</a:t>
                      </a:r>
                    </a:p>
                  </a:txBody>
                  <a:tcPr marL="0" marR="0" marT="0" marB="0">
                    <a:lnL w="19050" cap="flat">
                      <a:solidFill>
                        <a:srgbClr val="FF9F11"/>
                      </a:solidFill>
                      <a:prstDash val="solid"/>
                      <a:round/>
                      <a:headEnd type="none" w="med" len="med"/>
                      <a:tailEnd type="none" w="med" len="med"/>
                    </a:lnL>
                    <a:lnR w="19050" cap="flat">
                      <a:solidFill>
                        <a:schemeClr val="lt1"/>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solidFill>
                      <a:srgbClr val="FF9F11"/>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Binary</a:t>
                      </a:r>
                    </a:p>
                  </a:txBody>
                  <a:tcPr marL="0" marR="0" marT="0" marB="0">
                    <a:lnL w="19050" cap="flat">
                      <a:solidFill>
                        <a:schemeClr val="lt1"/>
                      </a:solidFill>
                      <a:prstDash val="solid"/>
                      <a:round/>
                      <a:headEnd type="none" w="med" len="med"/>
                      <a:tailEnd type="none" w="med" len="med"/>
                    </a:lnL>
                    <a:lnR w="19050" cap="flat">
                      <a:solidFill>
                        <a:schemeClr val="lt1"/>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solidFill>
                      <a:srgbClr val="FF9F11"/>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Pr>
                        <a:t>BCD</a:t>
                      </a:r>
                    </a:p>
                  </a:txBody>
                  <a:tcPr marL="0" marR="0" marT="0" marB="0">
                    <a:lnL w="19050" cap="flat">
                      <a:solidFill>
                        <a:schemeClr val="lt1"/>
                      </a:solidFill>
                      <a:prstDash val="solid"/>
                      <a:round/>
                      <a:headEnd type="none" w="med" len="med"/>
                      <a:tailEnd type="none" w="med" len="med"/>
                    </a:lnL>
                    <a:lnR w="19050" cap="flat">
                      <a:solidFill>
                        <a:srgbClr val="FF9F11"/>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solidFill>
                      <a:srgbClr val="FF9F11"/>
                    </a:solidFill>
                  </a:tcPr>
                </a:tc>
              </a:tr>
              <a:tr h="366700">
                <a:tc>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68</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0100  0100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0110 	1000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r>
              <a:tr h="365125">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6 </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2</a:t>
                      </a:r>
                      <a:r>
                        <a:rPr lang="en-US" sz="1800" b="0" i="0" u="none" strike="noStrike" cap="none" baseline="0">
                          <a:solidFill>
                            <a:schemeClr val="dk1"/>
                          </a:solidFill>
                          <a:latin typeface="Arial"/>
                          <a:ea typeface="Arial"/>
                          <a:cs typeface="Arial"/>
                          <a:sym typeface="Arial"/>
                        </a:rPr>
                        <a:t> = 64 + 4 = </a:t>
                      </a:r>
                      <a:r>
                        <a:rPr lang="en-US" sz="1800" b="1" i="1" u="none" strike="noStrike" cap="none" baseline="0">
                          <a:solidFill>
                            <a:srgbClr val="000080"/>
                          </a:solidFill>
                          <a:latin typeface="Arial"/>
                          <a:ea typeface="Arial"/>
                          <a:cs typeface="Arial"/>
                          <a:sym typeface="Arial"/>
                        </a:rPr>
                        <a:t>68</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2</a:t>
                      </a:r>
                      <a:r>
                        <a:rPr lang="en-US" sz="1800" b="0" i="0" u="none" strike="noStrike" cap="none" baseline="0">
                          <a:solidFill>
                            <a:schemeClr val="dk1"/>
                          </a:solidFill>
                          <a:latin typeface="Arial"/>
                          <a:ea typeface="Arial"/>
                          <a:cs typeface="Arial"/>
                          <a:sym typeface="Arial"/>
                        </a:rPr>
                        <a:t> + 2</a:t>
                      </a:r>
                      <a:r>
                        <a:rPr lang="en-US" sz="1800" b="0" i="0" u="none" strike="noStrike" cap="none" baseline="30000">
                          <a:solidFill>
                            <a:schemeClr val="dk1"/>
                          </a:solidFill>
                          <a:latin typeface="Arial"/>
                          <a:ea typeface="Arial"/>
                          <a:cs typeface="Arial"/>
                          <a:sym typeface="Arial"/>
                        </a:rPr>
                        <a:t>1</a:t>
                      </a:r>
                      <a:r>
                        <a:rPr lang="en-US" sz="1800" b="0" i="0" u="none" strike="noStrike" cap="none" baseline="0">
                          <a:solidFill>
                            <a:schemeClr val="dk1"/>
                          </a:solidFill>
                          <a:latin typeface="Arial"/>
                          <a:ea typeface="Arial"/>
                          <a:cs typeface="Arial"/>
                          <a:sym typeface="Arial"/>
                        </a:rPr>
                        <a:t> = </a:t>
                      </a:r>
                      <a:r>
                        <a:rPr lang="en-US" sz="1800" b="1" i="1" u="none" strike="noStrike" cap="none" baseline="0">
                          <a:solidFill>
                            <a:srgbClr val="000080"/>
                          </a:solidFill>
                          <a:latin typeface="Arial"/>
                          <a:ea typeface="Arial"/>
                          <a:cs typeface="Arial"/>
                          <a:sym typeface="Arial"/>
                        </a:rPr>
                        <a:t>6</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3 </a:t>
                      </a:r>
                      <a:r>
                        <a:rPr lang="en-US" sz="1800" b="0" i="0" u="none" strike="noStrike" cap="none" baseline="0">
                          <a:solidFill>
                            <a:schemeClr val="dk1"/>
                          </a:solidFill>
                          <a:latin typeface="Arial"/>
                          <a:ea typeface="Arial"/>
                          <a:cs typeface="Arial"/>
                          <a:sym typeface="Arial"/>
                        </a:rPr>
                        <a:t>= </a:t>
                      </a:r>
                      <a:r>
                        <a:rPr lang="en-US" sz="1800" b="1" i="1" u="none" strike="noStrike" cap="none" baseline="0">
                          <a:solidFill>
                            <a:srgbClr val="000080"/>
                          </a:solidFill>
                          <a:latin typeface="Arial"/>
                          <a:ea typeface="Arial"/>
                          <a:cs typeface="Arial"/>
                          <a:sym typeface="Arial"/>
                        </a:rPr>
                        <a:t>8</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r>
              <a:tr h="366700">
                <a:tc rowSpan="2">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99</a:t>
                      </a:r>
                    </a:p>
                    <a:p>
                      <a:pPr marL="0" marR="0" lvl="0" indent="0" algn="ct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(largest 8-bit BCD)</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0110  0011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1001	1001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r>
              <a:tr h="693725">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6 </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5</a:t>
                      </a:r>
                      <a:r>
                        <a:rPr lang="en-US" sz="1800" b="0" i="0" u="none" strike="noStrike" cap="none" baseline="0">
                          <a:solidFill>
                            <a:schemeClr val="dk1"/>
                          </a:solidFill>
                          <a:latin typeface="Arial"/>
                          <a:ea typeface="Arial"/>
                          <a:cs typeface="Arial"/>
                          <a:sym typeface="Arial"/>
                        </a:rPr>
                        <a:t> + 2</a:t>
                      </a:r>
                      <a:r>
                        <a:rPr lang="en-US" sz="1800" b="0" i="0" u="none" strike="noStrike" cap="none" baseline="30000">
                          <a:solidFill>
                            <a:schemeClr val="dk1"/>
                          </a:solidFill>
                          <a:latin typeface="Arial"/>
                          <a:ea typeface="Arial"/>
                          <a:cs typeface="Arial"/>
                          <a:sym typeface="Arial"/>
                        </a:rPr>
                        <a:t>1</a:t>
                      </a:r>
                      <a:r>
                        <a:rPr lang="en-US" sz="1800" b="0" i="0" u="none" strike="noStrike" cap="none" baseline="0">
                          <a:solidFill>
                            <a:schemeClr val="dk1"/>
                          </a:solidFill>
                          <a:latin typeface="Arial"/>
                          <a:ea typeface="Arial"/>
                          <a:cs typeface="Arial"/>
                          <a:sym typeface="Arial"/>
                        </a:rPr>
                        <a:t> + 2</a:t>
                      </a:r>
                      <a:r>
                        <a:rPr lang="en-US" sz="1800" b="0" i="0" u="none" strike="noStrike" cap="none" baseline="30000">
                          <a:solidFill>
                            <a:schemeClr val="dk1"/>
                          </a:solidFill>
                          <a:latin typeface="Arial"/>
                          <a:ea typeface="Arial"/>
                          <a:cs typeface="Arial"/>
                          <a:sym typeface="Arial"/>
                        </a:rPr>
                        <a:t>0</a:t>
                      </a:r>
                      <a:r>
                        <a:rPr lang="en-US" sz="1800" b="0" i="0" u="none" strike="noStrike" cap="none" baseline="0">
                          <a:solidFill>
                            <a:schemeClr val="dk1"/>
                          </a:solidFill>
                          <a:latin typeface="Arial"/>
                          <a:ea typeface="Arial"/>
                          <a:cs typeface="Arial"/>
                          <a:sym typeface="Arial"/>
                        </a:rPr>
                        <a:t> =</a:t>
                      </a:r>
                    </a:p>
                    <a:p>
                      <a:pPr marL="0" marR="0" lvl="0" indent="0" algn="l" rtl="0">
                        <a:lnSpc>
                          <a:spcPct val="100000"/>
                        </a:lnSpc>
                        <a:spcBef>
                          <a:spcPts val="36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64 + 32 + 2 + 1 = </a:t>
                      </a:r>
                      <a:r>
                        <a:rPr lang="en-US" sz="1800" b="1" i="1" u="none" strike="noStrike" cap="none" baseline="0">
                          <a:solidFill>
                            <a:srgbClr val="000080"/>
                          </a:solidFill>
                          <a:latin typeface="Arial"/>
                          <a:ea typeface="Arial"/>
                          <a:cs typeface="Arial"/>
                          <a:sym typeface="Arial"/>
                        </a:rPr>
                        <a:t>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3</a:t>
                      </a:r>
                      <a:r>
                        <a:rPr lang="en-US" sz="1800" b="0" i="0" u="none" strike="noStrike" cap="none" baseline="0">
                          <a:solidFill>
                            <a:schemeClr val="dk1"/>
                          </a:solidFill>
                          <a:latin typeface="Arial"/>
                          <a:ea typeface="Arial"/>
                          <a:cs typeface="Arial"/>
                          <a:sym typeface="Arial"/>
                        </a:rPr>
                        <a:t> + 2</a:t>
                      </a:r>
                      <a:r>
                        <a:rPr lang="en-US" sz="1800" b="0" i="0" u="none" strike="noStrike" cap="none" baseline="30000">
                          <a:solidFill>
                            <a:schemeClr val="dk1"/>
                          </a:solidFill>
                          <a:latin typeface="Arial"/>
                          <a:ea typeface="Arial"/>
                          <a:cs typeface="Arial"/>
                          <a:sym typeface="Arial"/>
                        </a:rPr>
                        <a:t>0</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3</a:t>
                      </a:r>
                      <a:r>
                        <a:rPr lang="en-US" sz="1800" b="0" i="0" u="none" strike="noStrike" cap="none" baseline="0">
                          <a:solidFill>
                            <a:schemeClr val="dk1"/>
                          </a:solidFill>
                          <a:latin typeface="Arial"/>
                          <a:ea typeface="Arial"/>
                          <a:cs typeface="Arial"/>
                          <a:sym typeface="Arial"/>
                        </a:rPr>
                        <a:t> + 2</a:t>
                      </a:r>
                      <a:r>
                        <a:rPr lang="en-US" sz="1800" b="0" i="0" u="none" strike="noStrike" cap="none" baseline="30000">
                          <a:solidFill>
                            <a:schemeClr val="dk1"/>
                          </a:solidFill>
                          <a:latin typeface="Arial"/>
                          <a:ea typeface="Arial"/>
                          <a:cs typeface="Arial"/>
                          <a:sym typeface="Arial"/>
                        </a:rPr>
                        <a:t>0</a:t>
                      </a:r>
                      <a:r>
                        <a:rPr lang="en-US" sz="1800" b="0" i="0" u="none" strike="noStrike" cap="none" baseline="0">
                          <a:solidFill>
                            <a:schemeClr val="dk1"/>
                          </a:solidFill>
                          <a:latin typeface="Arial"/>
                          <a:ea typeface="Arial"/>
                          <a:cs typeface="Arial"/>
                          <a:sym typeface="Arial"/>
                        </a:rPr>
                        <a:t> </a:t>
                      </a:r>
                    </a:p>
                    <a:p>
                      <a:pPr marL="0" marR="0" lvl="0" indent="0" algn="l" rtl="0">
                        <a:lnSpc>
                          <a:spcPct val="100000"/>
                        </a:lnSpc>
                        <a:spcBef>
                          <a:spcPts val="36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a:t>
                      </a:r>
                      <a:r>
                        <a:rPr lang="en-US" sz="1800" b="1" i="1" u="none" strike="noStrike" cap="none" baseline="0">
                          <a:solidFill>
                            <a:srgbClr val="000080"/>
                          </a:solidFill>
                          <a:latin typeface="Arial"/>
                          <a:ea typeface="Arial"/>
                          <a:cs typeface="Arial"/>
                          <a:sym typeface="Arial"/>
                        </a:rPr>
                        <a:t>9		    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r>
              <a:tr h="401625">
                <a:tc rowSpan="2">
                  <a:txBody>
                    <a:bodyPr/>
                    <a:lstStyle/>
                    <a:p>
                      <a:pPr marL="0" marR="0" lvl="0" indent="0" algn="ctr" rtl="0">
                        <a:lnSpc>
                          <a:spcPct val="100000"/>
                        </a:lnSpc>
                        <a:spcBef>
                          <a:spcPts val="0"/>
                        </a:spcBef>
                        <a:spcAft>
                          <a:spcPts val="0"/>
                        </a:spcAft>
                        <a:buClr>
                          <a:srgbClr val="000080"/>
                        </a:buClr>
                        <a:buSzPct val="25000"/>
                        <a:buFont typeface="Arial"/>
                        <a:buNone/>
                      </a:pPr>
                      <a:r>
                        <a:rPr lang="en-US" sz="1800" b="1" i="1" u="none" strike="noStrike" cap="none" baseline="0">
                          <a:solidFill>
                            <a:srgbClr val="000080"/>
                          </a:solidFill>
                          <a:latin typeface="Arial"/>
                          <a:ea typeface="Arial"/>
                          <a:cs typeface="Arial"/>
                          <a:sym typeface="Arial"/>
                        </a:rPr>
                        <a:t>255</a:t>
                      </a:r>
                      <a:r>
                        <a:rPr lang="en-US" sz="1800" b="0" i="0" u="none" strike="noStrike" cap="none" baseline="0">
                          <a:solidFill>
                            <a:schemeClr val="dk1"/>
                          </a:solidFill>
                          <a:latin typeface="Arial"/>
                          <a:ea typeface="Arial"/>
                          <a:cs typeface="Arial"/>
                          <a:sym typeface="Arial"/>
                        </a:rPr>
                        <a:t> </a:t>
                      </a:r>
                      <a:br>
                        <a:rPr lang="en-US" sz="1800" b="0" i="0" u="none" strike="noStrike" cap="none" baseline="0">
                          <a:solidFill>
                            <a:schemeClr val="dk1"/>
                          </a:solidFill>
                          <a:latin typeface="Arial"/>
                          <a:ea typeface="Arial"/>
                          <a:cs typeface="Arial"/>
                          <a:sym typeface="Arial"/>
                        </a:rPr>
                      </a:br>
                      <a:r>
                        <a:rPr lang="en-US" sz="1800" b="0" i="0" u="none" strike="noStrike" cap="none" baseline="0">
                          <a:solidFill>
                            <a:schemeClr val="dk1"/>
                          </a:solidFill>
                          <a:latin typeface="Arial"/>
                          <a:ea typeface="Arial"/>
                          <a:cs typeface="Arial"/>
                          <a:sym typeface="Arial"/>
                        </a:rPr>
                        <a:t>(largest 8-bit binary)</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2700" cap="flat">
                      <a:solidFill>
                        <a:schemeClr val="dk1"/>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1111  1111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0010  	0101  	0101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tcPr>
                </a:tc>
              </a:tr>
              <a:tr h="695325">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8</a:t>
                      </a:r>
                      <a:r>
                        <a:rPr lang="en-US" sz="1800" b="0" i="0" u="none" strike="noStrike" cap="none" baseline="0">
                          <a:solidFill>
                            <a:schemeClr val="dk1"/>
                          </a:solidFill>
                          <a:latin typeface="Arial"/>
                          <a:ea typeface="Arial"/>
                          <a:cs typeface="Arial"/>
                          <a:sym typeface="Arial"/>
                        </a:rPr>
                        <a:t> – 1 = </a:t>
                      </a:r>
                      <a:r>
                        <a:rPr lang="en-US" sz="1800" b="1" i="1" u="none" strike="noStrike" cap="none" baseline="0">
                          <a:solidFill>
                            <a:srgbClr val="000080"/>
                          </a:solidFill>
                          <a:latin typeface="Arial"/>
                          <a:ea typeface="Arial"/>
                          <a:cs typeface="Arial"/>
                          <a:sym typeface="Arial"/>
                        </a:rPr>
                        <a:t>255</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1 </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2 </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0 	</a:t>
                      </a:r>
                      <a:r>
                        <a:rPr lang="en-US" sz="1800" b="0" i="0" u="none" strike="noStrike" cap="none" baseline="0">
                          <a:solidFill>
                            <a:schemeClr val="dk1"/>
                          </a:solidFill>
                          <a:latin typeface="Arial"/>
                          <a:ea typeface="Arial"/>
                          <a:cs typeface="Arial"/>
                          <a:sym typeface="Arial"/>
                        </a:rPr>
                        <a:t>2</a:t>
                      </a:r>
                      <a:r>
                        <a:rPr lang="en-US" sz="1800" b="0" i="0" u="none" strike="noStrike" cap="none" baseline="30000">
                          <a:solidFill>
                            <a:schemeClr val="dk1"/>
                          </a:solidFill>
                          <a:latin typeface="Arial"/>
                          <a:ea typeface="Arial"/>
                          <a:cs typeface="Arial"/>
                          <a:sym typeface="Arial"/>
                        </a:rPr>
                        <a:t>2 </a:t>
                      </a:r>
                      <a:r>
                        <a:rPr lang="en-US" sz="1800" b="0" i="0" u="none" strike="noStrike" cap="none" baseline="0">
                          <a:solidFill>
                            <a:schemeClr val="dk1"/>
                          </a:solidFill>
                          <a:latin typeface="Arial"/>
                          <a:ea typeface="Arial"/>
                          <a:cs typeface="Arial"/>
                          <a:sym typeface="Arial"/>
                        </a:rPr>
                        <a:t>+ 2</a:t>
                      </a:r>
                      <a:r>
                        <a:rPr lang="en-US" sz="1800" b="0" i="0" u="none" strike="noStrike" cap="none" baseline="30000">
                          <a:solidFill>
                            <a:schemeClr val="dk1"/>
                          </a:solidFill>
                          <a:latin typeface="Arial"/>
                          <a:ea typeface="Arial"/>
                          <a:cs typeface="Arial"/>
                          <a:sym typeface="Arial"/>
                        </a:rPr>
                        <a:t>0</a:t>
                      </a:r>
                    </a:p>
                    <a:p>
                      <a:pPr marL="0" marR="0" lvl="0" indent="0" algn="l" rtl="0">
                        <a:lnSpc>
                          <a:spcPct val="100000"/>
                        </a:lnSpc>
                        <a:spcBef>
                          <a:spcPts val="36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a:t>
                      </a:r>
                      <a:r>
                        <a:rPr lang="en-US" sz="1800" b="1" i="1" u="none" strike="noStrike" cap="none" baseline="0">
                          <a:solidFill>
                            <a:srgbClr val="000080"/>
                          </a:solidFill>
                          <a:latin typeface="Arial"/>
                          <a:ea typeface="Arial"/>
                          <a:cs typeface="Arial"/>
                          <a:sym typeface="Arial"/>
                        </a:rPr>
                        <a:t>2</a:t>
                      </a:r>
                      <a:r>
                        <a:rPr lang="en-US" sz="1800" b="0" i="0" u="none" strike="noStrike" cap="none" baseline="0">
                          <a:solidFill>
                            <a:schemeClr val="dk1"/>
                          </a:solidFill>
                          <a:latin typeface="Arial"/>
                          <a:ea typeface="Arial"/>
                          <a:cs typeface="Arial"/>
                          <a:sym typeface="Arial"/>
                        </a:rPr>
                        <a:t>	    </a:t>
                      </a:r>
                      <a:r>
                        <a:rPr lang="en-US" sz="1800" b="1" i="1" u="none" strike="noStrike" cap="none" baseline="0">
                          <a:solidFill>
                            <a:srgbClr val="000080"/>
                          </a:solidFill>
                          <a:latin typeface="Arial"/>
                          <a:ea typeface="Arial"/>
                          <a:cs typeface="Arial"/>
                          <a:sym typeface="Arial"/>
                        </a:rPr>
                        <a:t> 5</a:t>
                      </a:r>
                      <a:r>
                        <a:rPr lang="en-US" sz="1800" b="0" i="0" u="none" strike="noStrike" cap="none" baseline="0">
                          <a:solidFill>
                            <a:schemeClr val="dk1"/>
                          </a:solidFill>
                          <a:latin typeface="Arial"/>
                          <a:ea typeface="Arial"/>
                          <a:cs typeface="Arial"/>
                          <a:sym typeface="Arial"/>
                        </a:rPr>
                        <a:t>	    </a:t>
                      </a:r>
                      <a:r>
                        <a:rPr lang="en-US" sz="1800" b="1" i="1" u="none" strike="noStrike" cap="none" baseline="0">
                          <a:solidFill>
                            <a:srgbClr val="000080"/>
                          </a:solidFill>
                          <a:latin typeface="Arial"/>
                          <a:ea typeface="Arial"/>
                          <a:cs typeface="Arial"/>
                          <a:sym typeface="Arial"/>
                        </a:rPr>
                        <a:t>5</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B w="19050" cap="flat">
                      <a:solidFill>
                        <a:srgbClr val="000080"/>
                      </a:solidFill>
                      <a:prstDash val="solid"/>
                      <a:round/>
                      <a:headEnd type="none" w="med" len="med"/>
                      <a:tailEnd type="none" w="med" len="med"/>
                    </a:lnB>
                  </a:tcPr>
                </a:tc>
              </a:tr>
            </a:tbl>
          </a:graphicData>
        </a:graphic>
      </p:graphicFrame>
      <p:graphicFrame>
        <p:nvGraphicFramePr>
          <p:cNvPr id="234" name="Shape 234"/>
          <p:cNvGraphicFramePr/>
          <p:nvPr/>
        </p:nvGraphicFramePr>
        <p:xfrm>
          <a:off x="1371600" y="2286000"/>
          <a:ext cx="3000000" cy="3000000"/>
        </p:xfrm>
        <a:graphic>
          <a:graphicData uri="http://schemas.openxmlformats.org/drawingml/2006/table">
            <a:tbl>
              <a:tblPr>
                <a:noFill/>
                <a:tableStyleId>{B75FD765-848B-4E93-93CD-542A2864F905}</a:tableStyleId>
              </a:tblPr>
              <a:tblGrid>
                <a:gridCol w="2362200"/>
                <a:gridCol w="4572000"/>
              </a:tblGrid>
              <a:tr h="384175">
                <a:tc>
                  <a:txBody>
                    <a:bodyPr/>
                    <a:lstStyle/>
                    <a:p>
                      <a:pPr marL="0" marR="0" lvl="0" indent="0" algn="l" rtl="0">
                        <a:lnSpc>
                          <a:spcPct val="100000"/>
                        </a:lnSpc>
                        <a:spcBef>
                          <a:spcPts val="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 4 bits: 0 to 9</a:t>
                      </a:r>
                    </a:p>
                  </a:txBody>
                  <a:tcPr marL="0" marR="0" marT="0" marB="0"/>
                </a:tc>
                <a:tc>
                  <a:txBody>
                    <a:bodyPr/>
                    <a:lstStyle/>
                    <a:p>
                      <a:pPr marL="0" marR="0" lvl="0" indent="0" algn="l" rtl="0">
                        <a:lnSpc>
                          <a:spcPct val="100000"/>
                        </a:lnSpc>
                        <a:spcBef>
                          <a:spcPts val="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 16 bits: 0 to 9,999</a:t>
                      </a:r>
                    </a:p>
                  </a:txBody>
                  <a:tcPr marL="0" marR="0" marT="0" marB="0"/>
                </a:tc>
              </a:tr>
              <a:tr h="384175">
                <a:tc>
                  <a:txBody>
                    <a:bodyPr/>
                    <a:lstStyle/>
                    <a:p>
                      <a:pPr marL="0" marR="0" lvl="0" indent="0" algn="l" rtl="0">
                        <a:lnSpc>
                          <a:spcPct val="100000"/>
                        </a:lnSpc>
                        <a:spcBef>
                          <a:spcPts val="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 8 bits: 0 to 99</a:t>
                      </a:r>
                    </a:p>
                  </a:txBody>
                  <a:tcPr marL="0" marR="0" marT="0" marB="0"/>
                </a:tc>
                <a:tc>
                  <a:txBody>
                    <a:bodyPr/>
                    <a:lstStyle/>
                    <a:p>
                      <a:pPr marL="0" marR="0" lvl="0" indent="0" algn="l" rtl="0">
                        <a:lnSpc>
                          <a:spcPct val="100000"/>
                        </a:lnSpc>
                        <a:spcBef>
                          <a:spcPts val="0"/>
                        </a:spcBef>
                        <a:spcAft>
                          <a:spcPts val="0"/>
                        </a:spcAft>
                        <a:buClr>
                          <a:srgbClr val="FF9F11"/>
                        </a:buClr>
                        <a:buSzPct val="100000"/>
                        <a:buFont typeface="Arial"/>
                        <a:buChar char="▪"/>
                      </a:pPr>
                      <a:r>
                        <a:rPr lang="en-US" sz="1800" b="0" i="0" u="none" strike="noStrike" cap="none" baseline="0">
                          <a:solidFill>
                            <a:schemeClr val="dk1"/>
                          </a:solidFill>
                          <a:latin typeface="Arial"/>
                          <a:ea typeface="Arial"/>
                          <a:cs typeface="Arial"/>
                          <a:sym typeface="Arial"/>
                        </a:rPr>
                        <a:t> 32 bits: 0 to 99,999,999</a:t>
                      </a:r>
                    </a:p>
                  </a:txBody>
                  <a:tcPr marL="0" marR="0" marT="0" marB="0"/>
                </a:tc>
              </a:tr>
            </a:tbl>
          </a:graphicData>
        </a:graphic>
      </p:graphicFrame>
      <p:sp>
        <p:nvSpPr>
          <p:cNvPr id="235" name="Shape 235"/>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36" name="Shape 236"/>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Overflow and Carry Conditions</a:t>
            </a:r>
          </a:p>
        </p:txBody>
      </p:sp>
      <p:sp>
        <p:nvSpPr>
          <p:cNvPr id="533" name="Shape 533"/>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1" u="none" strike="noStrike" cap="none" baseline="0">
                <a:solidFill>
                  <a:srgbClr val="000080"/>
                </a:solidFill>
                <a:latin typeface="Arial"/>
                <a:ea typeface="Arial"/>
                <a:cs typeface="Arial"/>
                <a:sym typeface="Arial"/>
              </a:rPr>
              <a:t>Carry flag</a:t>
            </a:r>
            <a:r>
              <a:rPr lang="en-US" sz="3200" b="0" i="0" u="none" strike="noStrike" cap="none" baseline="0">
                <a:solidFill>
                  <a:schemeClr val="dk1"/>
                </a:solidFill>
                <a:latin typeface="Arial"/>
                <a:ea typeface="Arial"/>
                <a:cs typeface="Arial"/>
                <a:sym typeface="Arial"/>
              </a:rPr>
              <a:t>: set when the result of an addition or subtraction exceeds fixed number of bits allocated</a:t>
            </a:r>
          </a:p>
          <a:p>
            <a:pPr marL="342900" marR="0" lvl="0" indent="-342900" algn="l" rtl="0">
              <a:lnSpc>
                <a:spcPct val="100000"/>
              </a:lnSpc>
              <a:spcBef>
                <a:spcPts val="640"/>
              </a:spcBef>
              <a:spcAft>
                <a:spcPts val="0"/>
              </a:spcAft>
              <a:buClr>
                <a:srgbClr val="000080"/>
              </a:buClr>
              <a:buSzPct val="100000"/>
              <a:buFont typeface="Arial"/>
              <a:buChar char="▪"/>
            </a:pPr>
            <a:r>
              <a:rPr lang="en-US" sz="3200" b="0" i="1" u="none" strike="noStrike" cap="none" baseline="0">
                <a:solidFill>
                  <a:srgbClr val="000080"/>
                </a:solidFill>
                <a:latin typeface="Arial"/>
                <a:ea typeface="Arial"/>
                <a:cs typeface="Arial"/>
                <a:sym typeface="Arial"/>
              </a:rPr>
              <a:t>Overflow</a:t>
            </a:r>
            <a:r>
              <a:rPr lang="en-US" sz="3200" b="0" i="0" u="none" strike="noStrike" cap="none" baseline="0">
                <a:solidFill>
                  <a:schemeClr val="dk1"/>
                </a:solidFill>
                <a:latin typeface="Arial"/>
                <a:ea typeface="Arial"/>
                <a:cs typeface="Arial"/>
                <a:sym typeface="Arial"/>
              </a:rPr>
              <a:t>: result of addition or subtraction overflows into the sign bit</a:t>
            </a:r>
          </a:p>
        </p:txBody>
      </p:sp>
      <p:sp>
        <p:nvSpPr>
          <p:cNvPr id="534" name="Shape 53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35" name="Shape 535"/>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41" name="Shape 54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Exponential Notation</a:t>
            </a:r>
          </a:p>
        </p:txBody>
      </p:sp>
      <p:sp>
        <p:nvSpPr>
          <p:cNvPr id="542" name="Shape 542"/>
          <p:cNvSpPr txBox="1">
            <a:spLocks noGrp="1"/>
          </p:cNvSpPr>
          <p:nvPr>
            <p:ph type="body" idx="1"/>
          </p:nvPr>
        </p:nvSpPr>
        <p:spPr>
          <a:xfrm>
            <a:off x="914400" y="1524000"/>
            <a:ext cx="8001000" cy="4525961"/>
          </a:xfrm>
          <a:prstGeom prst="rect">
            <a:avLst/>
          </a:prstGeom>
          <a:noFill/>
          <a:ln>
            <a:noFill/>
          </a:ln>
        </p:spPr>
        <p:txBody>
          <a:bodyPr lIns="91425" tIns="45700" rIns="91425" bIns="45700" anchor="t" anchorCtr="0">
            <a:normAutofit/>
          </a:bodyPr>
          <a:lstStyle/>
          <a:p>
            <a:pPr marL="346075" marR="0" lvl="0" indent="-346075" algn="l" rtl="0">
              <a:lnSpc>
                <a:spcPct val="90000"/>
              </a:lnSpc>
              <a:spcBef>
                <a:spcPts val="0"/>
              </a:spcBef>
              <a:spcAft>
                <a:spcPts val="0"/>
              </a:spcAft>
              <a:buClr>
                <a:srgbClr val="000080"/>
              </a:buClr>
              <a:buSzPct val="100000"/>
              <a:buFont typeface="Arial"/>
              <a:buChar char="▪"/>
            </a:pPr>
            <a:r>
              <a:rPr lang="en-US" sz="2400" b="0" i="0" u="none" strike="noStrike" cap="none" baseline="0" dirty="0">
                <a:solidFill>
                  <a:schemeClr val="dk1"/>
                </a:solidFill>
                <a:latin typeface="Arial"/>
                <a:ea typeface="Arial"/>
                <a:cs typeface="Arial"/>
                <a:sym typeface="Arial"/>
              </a:rPr>
              <a:t>Also called </a:t>
            </a:r>
            <a:r>
              <a:rPr lang="en-US" sz="2400" b="0" i="1" u="none" strike="noStrike" cap="none" baseline="0" dirty="0">
                <a:solidFill>
                  <a:srgbClr val="000080"/>
                </a:solidFill>
                <a:latin typeface="Arial"/>
                <a:ea typeface="Arial"/>
                <a:cs typeface="Arial"/>
                <a:sym typeface="Arial"/>
              </a:rPr>
              <a:t>scientific notation</a:t>
            </a:r>
          </a:p>
          <a:p>
            <a:pPr marL="346075" marR="0" lvl="0" indent="-346075" algn="l" rtl="0">
              <a:lnSpc>
                <a:spcPct val="90000"/>
              </a:lnSpc>
              <a:spcBef>
                <a:spcPts val="480"/>
              </a:spcBef>
              <a:spcAft>
                <a:spcPts val="0"/>
              </a:spcAft>
              <a:buClr>
                <a:srgbClr val="000080"/>
              </a:buClr>
              <a:buSzPct val="100000"/>
              <a:buFont typeface="Arial"/>
              <a:buChar char="▪"/>
            </a:pPr>
            <a:r>
              <a:rPr lang="en-US" sz="2400" b="0" i="0" u="none" strike="noStrike" cap="none" baseline="0" dirty="0">
                <a:solidFill>
                  <a:schemeClr val="dk1"/>
                </a:solidFill>
                <a:latin typeface="Arial"/>
                <a:ea typeface="Arial"/>
                <a:cs typeface="Arial"/>
                <a:sym typeface="Arial"/>
              </a:rPr>
              <a:t>4 specifications required for a number</a:t>
            </a:r>
          </a:p>
          <a:p>
            <a:pPr marL="914400" marR="0" lvl="1" indent="-457200" algn="l" rtl="0">
              <a:lnSpc>
                <a:spcPct val="90000"/>
              </a:lnSpc>
              <a:spcBef>
                <a:spcPts val="400"/>
              </a:spcBef>
              <a:spcAft>
                <a:spcPts val="0"/>
              </a:spcAft>
              <a:buClr>
                <a:srgbClr val="FF9F11"/>
              </a:buClr>
              <a:buSzPct val="100000"/>
              <a:buFont typeface="Arial"/>
              <a:buAutoNum type="arabicPeriod"/>
            </a:pPr>
            <a:r>
              <a:rPr lang="en-US" sz="2000" b="0" i="0" u="none" strike="noStrike" cap="none" baseline="0" dirty="0">
                <a:solidFill>
                  <a:schemeClr val="dk1"/>
                </a:solidFill>
                <a:latin typeface="Arial"/>
                <a:ea typeface="Arial"/>
                <a:cs typeface="Arial"/>
                <a:sym typeface="Arial"/>
              </a:rPr>
              <a:t>Sign (“+” in example)</a:t>
            </a:r>
          </a:p>
          <a:p>
            <a:pPr marL="914400" marR="0" lvl="1" indent="-457200" algn="l" rtl="0">
              <a:lnSpc>
                <a:spcPct val="90000"/>
              </a:lnSpc>
              <a:spcBef>
                <a:spcPts val="400"/>
              </a:spcBef>
              <a:spcAft>
                <a:spcPts val="0"/>
              </a:spcAft>
              <a:buClr>
                <a:srgbClr val="FF9F11"/>
              </a:buClr>
              <a:buSzPct val="100000"/>
              <a:buFont typeface="Arial"/>
              <a:buAutoNum type="arabicPeriod"/>
            </a:pPr>
            <a:r>
              <a:rPr lang="en-US" sz="2000" b="0" i="0" u="none" strike="noStrike" cap="none" baseline="0" dirty="0">
                <a:solidFill>
                  <a:schemeClr val="dk1"/>
                </a:solidFill>
                <a:latin typeface="Arial"/>
                <a:ea typeface="Arial"/>
                <a:cs typeface="Arial"/>
                <a:sym typeface="Arial"/>
              </a:rPr>
              <a:t>Magnitude or </a:t>
            </a:r>
            <a:r>
              <a:rPr lang="en-US" sz="2000" b="0" i="1" u="none" strike="noStrike" cap="none" baseline="0" dirty="0">
                <a:solidFill>
                  <a:srgbClr val="000099"/>
                </a:solidFill>
                <a:latin typeface="Arial"/>
                <a:ea typeface="Arial"/>
                <a:cs typeface="Arial"/>
                <a:sym typeface="Arial"/>
              </a:rPr>
              <a:t>mantissa</a:t>
            </a:r>
            <a:r>
              <a:rPr lang="en-US" sz="2000" b="0" i="0" u="none" strike="noStrike" cap="none" baseline="0" dirty="0">
                <a:solidFill>
                  <a:schemeClr val="dk1"/>
                </a:solidFill>
                <a:latin typeface="Arial"/>
                <a:ea typeface="Arial"/>
                <a:cs typeface="Arial"/>
                <a:sym typeface="Arial"/>
              </a:rPr>
              <a:t>  (12345)</a:t>
            </a:r>
          </a:p>
          <a:p>
            <a:pPr marL="914400" marR="0" lvl="1" indent="-457200" algn="l" rtl="0">
              <a:lnSpc>
                <a:spcPct val="90000"/>
              </a:lnSpc>
              <a:spcBef>
                <a:spcPts val="400"/>
              </a:spcBef>
              <a:spcAft>
                <a:spcPts val="0"/>
              </a:spcAft>
              <a:buClr>
                <a:srgbClr val="FF9F11"/>
              </a:buClr>
              <a:buSzPct val="100000"/>
              <a:buFont typeface="Arial"/>
              <a:buAutoNum type="arabicPeriod"/>
            </a:pPr>
            <a:r>
              <a:rPr lang="en-US" sz="2000" b="0" i="0" u="none" strike="noStrike" cap="none" baseline="0" dirty="0">
                <a:solidFill>
                  <a:schemeClr val="dk1"/>
                </a:solidFill>
                <a:latin typeface="Arial"/>
                <a:ea typeface="Arial"/>
                <a:cs typeface="Arial"/>
                <a:sym typeface="Arial"/>
              </a:rPr>
              <a:t>Sign of the exponent (“+” in 10</a:t>
            </a:r>
            <a:r>
              <a:rPr lang="en-US" sz="2000" b="0" i="0" u="none" strike="noStrike" cap="none" baseline="30000" dirty="0">
                <a:solidFill>
                  <a:schemeClr val="dk1"/>
                </a:solidFill>
                <a:latin typeface="Arial"/>
                <a:ea typeface="Arial"/>
                <a:cs typeface="Arial"/>
                <a:sym typeface="Arial"/>
              </a:rPr>
              <a:t>5</a:t>
            </a:r>
            <a:r>
              <a:rPr lang="en-US" sz="2000" b="0" i="0" u="none" strike="noStrike" cap="none" baseline="0" dirty="0">
                <a:solidFill>
                  <a:schemeClr val="dk1"/>
                </a:solidFill>
                <a:latin typeface="Arial"/>
                <a:ea typeface="Arial"/>
                <a:cs typeface="Arial"/>
                <a:sym typeface="Arial"/>
              </a:rPr>
              <a:t>)</a:t>
            </a:r>
          </a:p>
          <a:p>
            <a:pPr marL="914400" marR="0" lvl="1" indent="-457200" algn="l" rtl="0">
              <a:lnSpc>
                <a:spcPct val="90000"/>
              </a:lnSpc>
              <a:spcBef>
                <a:spcPts val="400"/>
              </a:spcBef>
              <a:spcAft>
                <a:spcPts val="0"/>
              </a:spcAft>
              <a:buClr>
                <a:srgbClr val="FF9F11"/>
              </a:buClr>
              <a:buSzPct val="100000"/>
              <a:buFont typeface="Arial"/>
              <a:buAutoNum type="arabicPeriod"/>
            </a:pPr>
            <a:r>
              <a:rPr lang="en-US" sz="2000" b="0" i="0" u="none" strike="noStrike" cap="none" baseline="0" dirty="0">
                <a:solidFill>
                  <a:schemeClr val="dk1"/>
                </a:solidFill>
                <a:latin typeface="Arial"/>
                <a:ea typeface="Arial"/>
                <a:cs typeface="Arial"/>
                <a:sym typeface="Arial"/>
              </a:rPr>
              <a:t>Magnitude of the exponent (5)</a:t>
            </a:r>
          </a:p>
          <a:p>
            <a:pPr marL="346075" marR="0" lvl="0" indent="-346075" algn="l" rtl="0">
              <a:lnSpc>
                <a:spcPct val="90000"/>
              </a:lnSpc>
              <a:spcBef>
                <a:spcPts val="480"/>
              </a:spcBef>
              <a:spcAft>
                <a:spcPts val="0"/>
              </a:spcAft>
              <a:buClr>
                <a:srgbClr val="000080"/>
              </a:buClr>
              <a:buSzPct val="100000"/>
              <a:buFont typeface="Arial"/>
              <a:buChar char="▪"/>
            </a:pPr>
            <a:r>
              <a:rPr lang="en-US" sz="2400" b="0" i="0" u="none" strike="noStrike" cap="none" baseline="0" dirty="0">
                <a:solidFill>
                  <a:schemeClr val="dk1"/>
                </a:solidFill>
                <a:latin typeface="Arial"/>
                <a:ea typeface="Arial"/>
                <a:cs typeface="Arial"/>
                <a:sym typeface="Arial"/>
              </a:rPr>
              <a:t>Plus</a:t>
            </a:r>
          </a:p>
          <a:p>
            <a:pPr marL="914400" marR="0" lvl="1" indent="-457200" algn="l" rtl="0">
              <a:lnSpc>
                <a:spcPct val="90000"/>
              </a:lnSpc>
              <a:spcBef>
                <a:spcPts val="400"/>
              </a:spcBef>
              <a:spcAft>
                <a:spcPts val="0"/>
              </a:spcAft>
              <a:buClr>
                <a:srgbClr val="FF9F11"/>
              </a:buClr>
              <a:buSzPct val="100000"/>
              <a:buFont typeface="Arial"/>
              <a:buAutoNum type="arabicPeriod" startAt="5"/>
            </a:pPr>
            <a:r>
              <a:rPr lang="en-US" sz="2000" b="0" i="0" u="none" strike="noStrike" cap="none" baseline="0" dirty="0">
                <a:solidFill>
                  <a:schemeClr val="dk1"/>
                </a:solidFill>
                <a:latin typeface="Arial"/>
                <a:ea typeface="Arial"/>
                <a:cs typeface="Arial"/>
                <a:sym typeface="Arial"/>
              </a:rPr>
              <a:t>Base of the exponent (10)</a:t>
            </a:r>
          </a:p>
          <a:p>
            <a:pPr marL="914400" marR="0" lvl="1" indent="-457200" algn="l" rtl="0">
              <a:lnSpc>
                <a:spcPct val="90000"/>
              </a:lnSpc>
              <a:spcBef>
                <a:spcPts val="400"/>
              </a:spcBef>
              <a:spcAft>
                <a:spcPts val="0"/>
              </a:spcAft>
              <a:buClr>
                <a:srgbClr val="FF9F11"/>
              </a:buClr>
              <a:buSzPct val="100000"/>
              <a:buFont typeface="Arial"/>
              <a:buAutoNum type="arabicPeriod" startAt="5"/>
            </a:pPr>
            <a:r>
              <a:rPr lang="en-US" sz="2000" b="0" i="0" u="none" strike="noStrike" cap="none" baseline="0" dirty="0">
                <a:solidFill>
                  <a:schemeClr val="dk1"/>
                </a:solidFill>
                <a:latin typeface="Arial"/>
                <a:ea typeface="Arial"/>
                <a:cs typeface="Arial"/>
                <a:sym typeface="Arial"/>
              </a:rPr>
              <a:t>Location of decimal point (or other base) radix point</a:t>
            </a:r>
          </a:p>
        </p:txBody>
      </p:sp>
      <p:graphicFrame>
        <p:nvGraphicFramePr>
          <p:cNvPr id="543" name="Shape 543"/>
          <p:cNvGraphicFramePr/>
          <p:nvPr>
            <p:extLst>
              <p:ext uri="{D42A27DB-BD31-4B8C-83A1-F6EECF244321}">
                <p14:modId xmlns:p14="http://schemas.microsoft.com/office/powerpoint/2010/main" val="711608484"/>
              </p:ext>
            </p:extLst>
          </p:nvPr>
        </p:nvGraphicFramePr>
        <p:xfrm>
          <a:off x="1752600" y="4876800"/>
          <a:ext cx="5638800" cy="914400"/>
        </p:xfrm>
        <a:graphic>
          <a:graphicData uri="http://schemas.openxmlformats.org/drawingml/2006/table">
            <a:tbl>
              <a:tblPr>
                <a:noFill/>
                <a:tableStyleId>{B982C14E-3FCA-440A-A1C8-E04547E7A31A}</a:tableStyleId>
              </a:tblPr>
              <a:tblGrid>
                <a:gridCol w="2514600"/>
                <a:gridCol w="3124200"/>
              </a:tblGrid>
              <a:tr h="457200">
                <a:tc>
                  <a:txBody>
                    <a:bodyPr/>
                    <a:lstStyle/>
                    <a:p>
                      <a:pPr marL="0" marR="0" lvl="0" indent="0"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 12345</a:t>
                      </a:r>
                    </a:p>
                  </a:txBody>
                  <a:tcPr marL="0" marR="0" marT="0" marB="0"/>
                </a:tc>
                <a:tc>
                  <a:txBody>
                    <a:bodyPr/>
                    <a:lstStyle/>
                    <a:p>
                      <a:pPr marL="0" marR="0" lvl="0" indent="0"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 12345 x 10</a:t>
                      </a:r>
                      <a:r>
                        <a:rPr lang="en-US" sz="2400" b="0" i="0" u="none" strike="noStrike" cap="none" baseline="30000">
                          <a:solidFill>
                            <a:schemeClr val="dk1"/>
                          </a:solidFill>
                          <a:latin typeface="Arial"/>
                          <a:ea typeface="Arial"/>
                          <a:cs typeface="Arial"/>
                          <a:sym typeface="Arial"/>
                        </a:rPr>
                        <a:t>0</a:t>
                      </a:r>
                    </a:p>
                  </a:txBody>
                  <a:tcPr marL="0" marR="0" marT="0" marB="0"/>
                </a:tc>
              </a:tr>
              <a:tr h="457200">
                <a:tc>
                  <a:txBody>
                    <a:bodyPr/>
                    <a:lstStyle/>
                    <a:p>
                      <a:pPr marL="287337" marR="0" lvl="0" indent="-287337"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0.12345 x 10</a:t>
                      </a:r>
                      <a:r>
                        <a:rPr lang="en-US" sz="2400" b="0" i="0" u="none" strike="noStrike" cap="none" baseline="30000">
                          <a:solidFill>
                            <a:schemeClr val="dk1"/>
                          </a:solidFill>
                          <a:latin typeface="Arial"/>
                          <a:ea typeface="Arial"/>
                          <a:cs typeface="Arial"/>
                          <a:sym typeface="Arial"/>
                        </a:rPr>
                        <a:t>5</a:t>
                      </a:r>
                    </a:p>
                  </a:txBody>
                  <a:tcPr marL="0" marR="0" marT="0" marB="0"/>
                </a:tc>
                <a:tc>
                  <a:txBody>
                    <a:bodyPr/>
                    <a:lstStyle/>
                    <a:p>
                      <a:pPr marL="0" marR="0" lvl="0" indent="0" algn="l" rtl="0">
                        <a:lnSpc>
                          <a:spcPct val="100000"/>
                        </a:lnSpc>
                        <a:spcBef>
                          <a:spcPts val="0"/>
                        </a:spcBef>
                        <a:spcAft>
                          <a:spcPts val="0"/>
                        </a:spcAft>
                        <a:buClr>
                          <a:srgbClr val="FF9F11"/>
                        </a:buClr>
                        <a:buSzPct val="100000"/>
                        <a:buFont typeface="Arial"/>
                        <a:buChar char="▪"/>
                      </a:pPr>
                      <a:r>
                        <a:rPr lang="en-US" sz="2400" b="0" i="0" u="none" strike="noStrike" cap="none" baseline="0" dirty="0">
                          <a:solidFill>
                            <a:schemeClr val="dk1"/>
                          </a:solidFill>
                          <a:latin typeface="Arial"/>
                          <a:ea typeface="Arial"/>
                          <a:cs typeface="Arial"/>
                          <a:sym typeface="Arial"/>
                        </a:rPr>
                        <a:t> 123450000 x 10</a:t>
                      </a:r>
                      <a:r>
                        <a:rPr lang="en-US" sz="2400" b="0" i="0" u="none" strike="noStrike" cap="none" baseline="30000" dirty="0">
                          <a:solidFill>
                            <a:schemeClr val="dk1"/>
                          </a:solidFill>
                          <a:latin typeface="Arial"/>
                          <a:ea typeface="Arial"/>
                          <a:cs typeface="Arial"/>
                          <a:sym typeface="Arial"/>
                        </a:rPr>
                        <a:t>-4</a:t>
                      </a:r>
                    </a:p>
                  </a:txBody>
                  <a:tcPr marL="0" marR="0" marT="0" marB="0"/>
                </a:tc>
              </a:tr>
            </a:tbl>
          </a:graphicData>
        </a:graphic>
      </p:graphicFrame>
      <p:sp>
        <p:nvSpPr>
          <p:cNvPr id="544" name="Shape 544"/>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Shape 549"/>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50" name="Shape 55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Summary of Rules</a:t>
            </a:r>
          </a:p>
        </p:txBody>
      </p:sp>
      <p:graphicFrame>
        <p:nvGraphicFramePr>
          <p:cNvPr id="551" name="Shape 551"/>
          <p:cNvGraphicFramePr/>
          <p:nvPr/>
        </p:nvGraphicFramePr>
        <p:xfrm>
          <a:off x="914400" y="1981200"/>
          <a:ext cx="7848575" cy="2955925"/>
        </p:xfrm>
        <a:graphic>
          <a:graphicData uri="http://schemas.openxmlformats.org/drawingml/2006/table">
            <a:tbl>
              <a:tblPr>
                <a:noFill/>
                <a:tableStyleId>{93F7214F-4422-49DE-BC5B-826D9FC0EBB4}</a:tableStyleId>
              </a:tblPr>
              <a:tblGrid>
                <a:gridCol w="1962150"/>
                <a:gridCol w="1963725"/>
                <a:gridCol w="1960550"/>
                <a:gridCol w="1962150"/>
              </a:tblGrid>
              <a:tr h="533400">
                <a:tc gridSpan="2">
                  <a:txBody>
                    <a:bodyPr/>
                    <a:lstStyle/>
                    <a:p>
                      <a:pPr marL="0" marR="0" lvl="0" indent="0" algn="l" rtl="0">
                        <a:lnSpc>
                          <a:spcPct val="100000"/>
                        </a:lnSpc>
                        <a:spcBef>
                          <a:spcPts val="0"/>
                        </a:spcBef>
                        <a:spcAft>
                          <a:spcPts val="0"/>
                        </a:spcAft>
                        <a:buClr>
                          <a:srgbClr val="555FFF"/>
                        </a:buClr>
                        <a:buSzPct val="25000"/>
                        <a:buFont typeface="Arial"/>
                        <a:buNone/>
                      </a:pPr>
                      <a:r>
                        <a:rPr lang="en-US" sz="2800" b="1" i="0" u="none" strike="noStrike" cap="none" baseline="0">
                          <a:solidFill>
                            <a:srgbClr val="555FFF"/>
                          </a:solidFill>
                          <a:latin typeface="Arial"/>
                          <a:ea typeface="Arial"/>
                          <a:cs typeface="Arial"/>
                          <a:sym typeface="Arial"/>
                        </a:rPr>
                        <a:t>Sign of the mantissa</a:t>
                      </a:r>
                    </a:p>
                  </a:txBody>
                  <a:tcPr marL="0" marR="0" marT="0" marB="0"/>
                </a:tc>
                <a:tc hMerge="1">
                  <a:txBody>
                    <a:bodyPr/>
                    <a:lstStyle/>
                    <a:p>
                      <a:endParaRPr lang="en-US"/>
                    </a:p>
                  </a:txBody>
                  <a:tcPr/>
                </a:tc>
                <a:tc gridSpan="2">
                  <a:txBody>
                    <a:bodyPr/>
                    <a:lstStyle/>
                    <a:p>
                      <a:pPr marL="0" marR="0" lvl="0" indent="0" algn="l" rtl="0">
                        <a:lnSpc>
                          <a:spcPct val="100000"/>
                        </a:lnSpc>
                        <a:spcBef>
                          <a:spcPts val="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Sign of the exponent</a:t>
                      </a:r>
                    </a:p>
                  </a:txBody>
                  <a:tcPr marL="0" marR="0" marT="0" marB="0"/>
                </a:tc>
                <a:tc hMerge="1">
                  <a:txBody>
                    <a:bodyPr/>
                    <a:lstStyle/>
                    <a:p>
                      <a:endParaRPr lang="en-US"/>
                    </a:p>
                  </a:txBody>
                  <a:tcPr/>
                </a:tc>
              </a:tr>
              <a:tr h="914400">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gridSpan="2">
                  <a:txBody>
                    <a:bodyPr/>
                    <a:lstStyle/>
                    <a:p>
                      <a:pPr marL="0" marR="0" lvl="0" indent="0" algn="ctr" rtl="0">
                        <a:lnSpc>
                          <a:spcPct val="135000"/>
                        </a:lnSpc>
                        <a:spcBef>
                          <a:spcPts val="0"/>
                        </a:spcBef>
                        <a:spcAft>
                          <a:spcPts val="0"/>
                        </a:spcAft>
                        <a:buClr>
                          <a:srgbClr val="5F5FFF"/>
                        </a:buClr>
                        <a:buSzPct val="25000"/>
                        <a:buFont typeface="Arial"/>
                        <a:buNone/>
                      </a:pPr>
                      <a:r>
                        <a:rPr lang="en-US" sz="4000" b="1" i="0" u="none" strike="noStrike" cap="none" baseline="0">
                          <a:solidFill>
                            <a:srgbClr val="5F5FFF"/>
                          </a:solidFill>
                          <a:latin typeface="Arial"/>
                          <a:ea typeface="Arial"/>
                          <a:cs typeface="Arial"/>
                          <a:sym typeface="Arial"/>
                        </a:rPr>
                        <a:t>-</a:t>
                      </a:r>
                      <a:r>
                        <a:rPr lang="en-US" sz="3600" b="0" i="0" u="none" strike="noStrike" cap="none" baseline="0">
                          <a:solidFill>
                            <a:schemeClr val="dk1"/>
                          </a:solidFill>
                          <a:latin typeface="Arial"/>
                          <a:ea typeface="Arial"/>
                          <a:cs typeface="Arial"/>
                          <a:sym typeface="Arial"/>
                        </a:rPr>
                        <a:t>0.</a:t>
                      </a:r>
                      <a:r>
                        <a:rPr lang="en-US" sz="3600" b="1" i="0" u="none" strike="noStrike" cap="none" baseline="0">
                          <a:solidFill>
                            <a:srgbClr val="000080"/>
                          </a:solidFill>
                          <a:latin typeface="Arial"/>
                          <a:ea typeface="Arial"/>
                          <a:cs typeface="Arial"/>
                          <a:sym typeface="Arial"/>
                        </a:rPr>
                        <a:t>35790</a:t>
                      </a:r>
                      <a:r>
                        <a:rPr lang="en-US" sz="3600" b="0" i="0" u="none" strike="noStrike" cap="none" baseline="0">
                          <a:solidFill>
                            <a:schemeClr val="dk1"/>
                          </a:solidFill>
                          <a:latin typeface="Arial"/>
                          <a:ea typeface="Arial"/>
                          <a:cs typeface="Arial"/>
                          <a:sym typeface="Arial"/>
                        </a:rPr>
                        <a:t> x </a:t>
                      </a:r>
                      <a:r>
                        <a:rPr lang="en-US" sz="3600" b="1" i="0" u="none" strike="noStrike" cap="none" baseline="0">
                          <a:solidFill>
                            <a:srgbClr val="FF9F11"/>
                          </a:solidFill>
                          <a:latin typeface="Arial"/>
                          <a:ea typeface="Arial"/>
                          <a:cs typeface="Arial"/>
                          <a:sym typeface="Arial"/>
                        </a:rPr>
                        <a:t>10</a:t>
                      </a:r>
                      <a:r>
                        <a:rPr lang="en-US" sz="3600" b="1" i="0" u="none" strike="noStrike" cap="none" baseline="30000">
                          <a:solidFill>
                            <a:schemeClr val="dk1"/>
                          </a:solidFill>
                          <a:latin typeface="Arial"/>
                          <a:ea typeface="Arial"/>
                          <a:cs typeface="Arial"/>
                          <a:sym typeface="Arial"/>
                        </a:rPr>
                        <a:t>-</a:t>
                      </a:r>
                      <a:r>
                        <a:rPr lang="en-US" sz="3600" b="1" i="0" u="none" strike="noStrike" cap="none" baseline="30000">
                          <a:solidFill>
                            <a:srgbClr val="FD1313"/>
                          </a:solidFill>
                          <a:latin typeface="Arial"/>
                          <a:ea typeface="Arial"/>
                          <a:cs typeface="Arial"/>
                          <a:sym typeface="Arial"/>
                        </a:rPr>
                        <a:t>6</a:t>
                      </a:r>
                    </a:p>
                  </a:txBody>
                  <a:tcPr marL="0" marR="0" marT="0" marB="0"/>
                </a:tc>
                <a:tc hMerge="1">
                  <a:txBody>
                    <a:bodyPr/>
                    <a:lstStyle/>
                    <a:p>
                      <a:endParaRPr lang="en-US"/>
                    </a:p>
                  </a:txBody>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1508125">
                <a:tc>
                  <a:txBody>
                    <a:bodyPr/>
                    <a:lstStyle/>
                    <a:p>
                      <a:pPr marL="0" marR="0" lvl="0" indent="0" algn="l" rtl="0">
                        <a:lnSpc>
                          <a:spcPct val="95000"/>
                        </a:lnSpc>
                        <a:spcBef>
                          <a:spcPts val="0"/>
                        </a:spcBef>
                        <a:spcAft>
                          <a:spcPts val="0"/>
                        </a:spcAft>
                        <a:buClr>
                          <a:schemeClr val="dk1"/>
                        </a:buClr>
                        <a:buFont typeface="Arial"/>
                        <a:buNone/>
                      </a:pPr>
                      <a:endParaRPr sz="800" b="1" i="0" u="none" strike="noStrike" cap="none" baseline="0">
                        <a:solidFill>
                          <a:schemeClr val="dk1"/>
                        </a:solidFill>
                        <a:latin typeface="Arial"/>
                        <a:ea typeface="Arial"/>
                        <a:cs typeface="Arial"/>
                        <a:sym typeface="Arial"/>
                      </a:endParaRPr>
                    </a:p>
                    <a:p>
                      <a:pPr marL="0" marR="0" lvl="0" indent="0" algn="l" rtl="0">
                        <a:lnSpc>
                          <a:spcPct val="95000"/>
                        </a:lnSpc>
                        <a:spcBef>
                          <a:spcPts val="56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Location of decimal point</a:t>
                      </a:r>
                      <a:r>
                        <a:rPr lang="en-US" sz="2000" b="0" i="0" u="none" strike="noStrike" cap="none" baseline="0">
                          <a:solidFill>
                            <a:schemeClr val="dk1"/>
                          </a:solidFill>
                          <a:latin typeface="Arial"/>
                          <a:ea typeface="Arial"/>
                          <a:cs typeface="Arial"/>
                          <a:sym typeface="Arial"/>
                        </a:rPr>
                        <a:t> </a:t>
                      </a:r>
                    </a:p>
                  </a:txBody>
                  <a:tcPr marL="0" marR="0" marT="0" marB="0"/>
                </a:tc>
                <a:tc>
                  <a:txBody>
                    <a:bodyPr/>
                    <a:lstStyle/>
                    <a:p>
                      <a:pPr marL="0" marR="0" lvl="0" indent="0" algn="r" rtl="0">
                        <a:lnSpc>
                          <a:spcPct val="155000"/>
                        </a:lnSpc>
                        <a:spcBef>
                          <a:spcPts val="0"/>
                        </a:spcBef>
                        <a:spcAft>
                          <a:spcPts val="0"/>
                        </a:spcAft>
                        <a:buClr>
                          <a:srgbClr val="000080"/>
                        </a:buClr>
                        <a:buSzPct val="25000"/>
                        <a:buFont typeface="Arial"/>
                        <a:buNone/>
                      </a:pPr>
                      <a:r>
                        <a:rPr lang="en-US" sz="2800" b="1" i="0" u="none" strike="noStrike" cap="none" baseline="0">
                          <a:solidFill>
                            <a:srgbClr val="000080"/>
                          </a:solidFill>
                          <a:latin typeface="Arial"/>
                          <a:ea typeface="Arial"/>
                          <a:cs typeface="Arial"/>
                          <a:sym typeface="Arial"/>
                        </a:rPr>
                        <a:t>Mantissa</a:t>
                      </a:r>
                    </a:p>
                  </a:txBody>
                  <a:tcPr marL="0" marR="0" marT="0" marB="0"/>
                </a:tc>
                <a:tc>
                  <a:txBody>
                    <a:bodyPr/>
                    <a:lstStyle/>
                    <a:p>
                      <a:pPr marL="0" marR="0" lvl="0" indent="0" algn="ctr" rtl="0">
                        <a:lnSpc>
                          <a:spcPct val="155000"/>
                        </a:lnSpc>
                        <a:spcBef>
                          <a:spcPts val="0"/>
                        </a:spcBef>
                        <a:spcAft>
                          <a:spcPts val="0"/>
                        </a:spcAft>
                        <a:buClr>
                          <a:srgbClr val="FF9F11"/>
                        </a:buClr>
                        <a:buSzPct val="25000"/>
                        <a:buFont typeface="Arial"/>
                        <a:buNone/>
                      </a:pPr>
                      <a:r>
                        <a:rPr lang="en-US" sz="2800" b="1" i="0" u="none" strike="noStrike" cap="none" baseline="0">
                          <a:solidFill>
                            <a:srgbClr val="FF9F11"/>
                          </a:solidFill>
                          <a:latin typeface="Arial"/>
                          <a:ea typeface="Arial"/>
                          <a:cs typeface="Arial"/>
                          <a:sym typeface="Arial"/>
                        </a:rPr>
                        <a:t>Base</a:t>
                      </a:r>
                    </a:p>
                  </a:txBody>
                  <a:tcPr marL="0" marR="0" marT="0" marB="0"/>
                </a:tc>
                <a:tc>
                  <a:txBody>
                    <a:bodyPr/>
                    <a:lstStyle/>
                    <a:p>
                      <a:pPr marL="0" marR="0" lvl="0" indent="0" algn="l" rtl="0">
                        <a:lnSpc>
                          <a:spcPct val="155000"/>
                        </a:lnSpc>
                        <a:spcBef>
                          <a:spcPts val="0"/>
                        </a:spcBef>
                        <a:spcAft>
                          <a:spcPts val="0"/>
                        </a:spcAft>
                        <a:buClr>
                          <a:srgbClr val="FD1313"/>
                        </a:buClr>
                        <a:buSzPct val="25000"/>
                        <a:buFont typeface="Arial"/>
                        <a:buNone/>
                      </a:pPr>
                      <a:r>
                        <a:rPr lang="en-US" sz="2800" b="1" i="0" u="none" strike="noStrike" cap="none" baseline="0">
                          <a:solidFill>
                            <a:srgbClr val="FD1313"/>
                          </a:solidFill>
                          <a:latin typeface="Arial"/>
                          <a:ea typeface="Arial"/>
                          <a:cs typeface="Arial"/>
                          <a:sym typeface="Arial"/>
                        </a:rPr>
                        <a:t>Exponent</a:t>
                      </a:r>
                    </a:p>
                  </a:txBody>
                  <a:tcPr marL="0" marR="0" marT="0" marB="0"/>
                </a:tc>
              </a:tr>
            </a:tbl>
          </a:graphicData>
        </a:graphic>
      </p:graphicFrame>
      <p:grpSp>
        <p:nvGrpSpPr>
          <p:cNvPr id="552" name="Shape 552"/>
          <p:cNvGrpSpPr/>
          <p:nvPr/>
        </p:nvGrpSpPr>
        <p:grpSpPr>
          <a:xfrm>
            <a:off x="1981200" y="2438400"/>
            <a:ext cx="4876800" cy="1371600"/>
            <a:chOff x="2057400" y="1981200"/>
            <a:chExt cx="4876800" cy="1371600"/>
          </a:xfrm>
        </p:grpSpPr>
        <p:cxnSp>
          <p:nvCxnSpPr>
            <p:cNvPr id="553" name="Shape 553"/>
            <p:cNvCxnSpPr/>
            <p:nvPr/>
          </p:nvCxnSpPr>
          <p:spPr>
            <a:xfrm>
              <a:off x="2057400" y="2057400"/>
              <a:ext cx="1143000" cy="533399"/>
            </a:xfrm>
            <a:prstGeom prst="straightConnector1">
              <a:avLst/>
            </a:prstGeom>
            <a:noFill/>
            <a:ln w="38100" cap="rnd">
              <a:solidFill>
                <a:srgbClr val="555FFF"/>
              </a:solidFill>
              <a:prstDash val="solid"/>
              <a:miter/>
              <a:headEnd type="none" w="med" len="med"/>
              <a:tailEnd type="none" w="med" len="med"/>
            </a:ln>
          </p:spPr>
        </p:cxnSp>
        <p:cxnSp>
          <p:nvCxnSpPr>
            <p:cNvPr id="554" name="Shape 554"/>
            <p:cNvCxnSpPr/>
            <p:nvPr/>
          </p:nvCxnSpPr>
          <p:spPr>
            <a:xfrm flipH="1">
              <a:off x="6172200" y="1981200"/>
              <a:ext cx="304799" cy="381000"/>
            </a:xfrm>
            <a:prstGeom prst="straightConnector1">
              <a:avLst/>
            </a:prstGeom>
            <a:noFill/>
            <a:ln w="38100" cap="rnd">
              <a:solidFill>
                <a:schemeClr val="dk1"/>
              </a:solidFill>
              <a:prstDash val="solid"/>
              <a:miter/>
              <a:headEnd type="none" w="med" len="med"/>
              <a:tailEnd type="none" w="med" len="med"/>
            </a:ln>
          </p:spPr>
        </p:cxnSp>
        <p:cxnSp>
          <p:nvCxnSpPr>
            <p:cNvPr id="555" name="Shape 555"/>
            <p:cNvCxnSpPr/>
            <p:nvPr/>
          </p:nvCxnSpPr>
          <p:spPr>
            <a:xfrm rot="10800000">
              <a:off x="6400800" y="2667000"/>
              <a:ext cx="533399" cy="533399"/>
            </a:xfrm>
            <a:prstGeom prst="straightConnector1">
              <a:avLst/>
            </a:prstGeom>
            <a:noFill/>
            <a:ln w="38100" cap="rnd">
              <a:solidFill>
                <a:srgbClr val="FD1313"/>
              </a:solidFill>
              <a:prstDash val="solid"/>
              <a:miter/>
              <a:headEnd type="none" w="med" len="med"/>
              <a:tailEnd type="none" w="med" len="med"/>
            </a:ln>
          </p:spPr>
        </p:cxnSp>
        <p:cxnSp>
          <p:nvCxnSpPr>
            <p:cNvPr id="556" name="Shape 556"/>
            <p:cNvCxnSpPr/>
            <p:nvPr/>
          </p:nvCxnSpPr>
          <p:spPr>
            <a:xfrm rot="10800000" flipH="1">
              <a:off x="5867400" y="2819400"/>
              <a:ext cx="76199" cy="533399"/>
            </a:xfrm>
            <a:prstGeom prst="straightConnector1">
              <a:avLst/>
            </a:prstGeom>
            <a:noFill/>
            <a:ln w="38100" cap="rnd">
              <a:solidFill>
                <a:srgbClr val="FF9F11"/>
              </a:solidFill>
              <a:prstDash val="solid"/>
              <a:miter/>
              <a:headEnd type="none" w="med" len="med"/>
              <a:tailEnd type="none" w="med" len="med"/>
            </a:ln>
          </p:spPr>
        </p:cxnSp>
        <p:cxnSp>
          <p:nvCxnSpPr>
            <p:cNvPr id="557" name="Shape 557"/>
            <p:cNvCxnSpPr/>
            <p:nvPr/>
          </p:nvCxnSpPr>
          <p:spPr>
            <a:xfrm rot="10800000" flipH="1">
              <a:off x="3886200" y="2819399"/>
              <a:ext cx="533399" cy="457200"/>
            </a:xfrm>
            <a:prstGeom prst="straightConnector1">
              <a:avLst/>
            </a:prstGeom>
            <a:noFill/>
            <a:ln w="38100" cap="rnd">
              <a:solidFill>
                <a:srgbClr val="000080"/>
              </a:solidFill>
              <a:prstDash val="solid"/>
              <a:miter/>
              <a:headEnd type="none" w="med" len="med"/>
              <a:tailEnd type="none" w="med" len="med"/>
            </a:ln>
          </p:spPr>
        </p:cxnSp>
        <p:cxnSp>
          <p:nvCxnSpPr>
            <p:cNvPr id="558" name="Shape 558"/>
            <p:cNvCxnSpPr/>
            <p:nvPr/>
          </p:nvCxnSpPr>
          <p:spPr>
            <a:xfrm rot="10800000" flipH="1">
              <a:off x="2590800" y="2819400"/>
              <a:ext cx="1143000" cy="533399"/>
            </a:xfrm>
            <a:prstGeom prst="straightConnector1">
              <a:avLst/>
            </a:prstGeom>
            <a:noFill/>
            <a:ln w="38100" cap="rnd">
              <a:solidFill>
                <a:schemeClr val="dk1"/>
              </a:solidFill>
              <a:prstDash val="solid"/>
              <a:miter/>
              <a:headEnd type="none" w="med" len="med"/>
              <a:tailEnd type="none" w="med" len="med"/>
            </a:ln>
          </p:spPr>
        </p:cxnSp>
      </p:grpSp>
      <p:sp>
        <p:nvSpPr>
          <p:cNvPr id="559" name="Shape 559"/>
          <p:cNvSpPr txBox="1"/>
          <p:nvPr/>
        </p:nvSpPr>
        <p:spPr>
          <a:xfrm>
            <a:off x="762000" y="6172200"/>
            <a:ext cx="3276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Shape 56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65" name="Shape 565"/>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Format Specification</a:t>
            </a:r>
          </a:p>
        </p:txBody>
      </p:sp>
      <p:sp>
        <p:nvSpPr>
          <p:cNvPr id="566" name="Shape 566"/>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Predefined format, usually in 8 bits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Increased range of values (two digits of exponent) traded for decreased precision (two digits of mantissa)</a:t>
            </a:r>
          </a:p>
          <a:p>
            <a:pPr marL="342900" marR="0" lvl="0" indent="-165100" algn="l" rtl="0">
              <a:spcBef>
                <a:spcPts val="560"/>
              </a:spcBef>
              <a:spcAft>
                <a:spcPts val="0"/>
              </a:spcAft>
              <a:buClr>
                <a:srgbClr val="000080"/>
              </a:buClr>
              <a:buFont typeface="Arial"/>
              <a:buNone/>
            </a:pPr>
            <a:endParaRPr sz="2800" b="0" i="0" u="none" strike="noStrike" cap="none" baseline="0">
              <a:solidFill>
                <a:schemeClr val="dk1"/>
              </a:solidFill>
              <a:latin typeface="Arial"/>
              <a:ea typeface="Arial"/>
              <a:cs typeface="Arial"/>
              <a:sym typeface="Arial"/>
            </a:endParaRPr>
          </a:p>
        </p:txBody>
      </p:sp>
      <p:graphicFrame>
        <p:nvGraphicFramePr>
          <p:cNvPr id="567" name="Shape 567"/>
          <p:cNvGraphicFramePr/>
          <p:nvPr/>
        </p:nvGraphicFramePr>
        <p:xfrm>
          <a:off x="1066800" y="3657600"/>
          <a:ext cx="7134200" cy="2201850"/>
        </p:xfrm>
        <a:graphic>
          <a:graphicData uri="http://schemas.openxmlformats.org/drawingml/2006/table">
            <a:tbl>
              <a:tblPr>
                <a:noFill/>
                <a:tableStyleId>{EC44A019-85DC-4400-9C85-43BFAC349068}</a:tableStyleId>
              </a:tblPr>
              <a:tblGrid>
                <a:gridCol w="3468675"/>
                <a:gridCol w="3665525"/>
              </a:tblGrid>
              <a:tr h="517525">
                <a:tc gridSpan="2">
                  <a:txBody>
                    <a:bodyPr/>
                    <a:lstStyle/>
                    <a:p>
                      <a:pPr marL="0" marR="0" lvl="0" indent="0" algn="l" rtl="0">
                        <a:lnSpc>
                          <a:spcPct val="100000"/>
                        </a:lnSpc>
                        <a:spcBef>
                          <a:spcPts val="0"/>
                        </a:spcBef>
                        <a:spcAft>
                          <a:spcPts val="0"/>
                        </a:spcAft>
                        <a:buClr>
                          <a:srgbClr val="FF9F11"/>
                        </a:buClr>
                        <a:buSzPct val="25000"/>
                        <a:buFont typeface="Arial"/>
                        <a:buNone/>
                      </a:pPr>
                      <a:r>
                        <a:rPr lang="en-US" sz="2800" b="1" i="0" u="none" strike="noStrike" cap="none" baseline="0">
                          <a:solidFill>
                            <a:srgbClr val="FF9F11"/>
                          </a:solidFill>
                          <a:latin typeface="Arial"/>
                          <a:ea typeface="Arial"/>
                          <a:cs typeface="Arial"/>
                          <a:sym typeface="Arial"/>
                        </a:rPr>
                        <a:t>Sign of the mantissa</a:t>
                      </a:r>
                    </a:p>
                  </a:txBody>
                  <a:tcPr marL="0" marR="0" marT="0" marB="0"/>
                </a:tc>
                <a:tc hMerge="1">
                  <a:txBody>
                    <a:bodyPr/>
                    <a:lstStyle/>
                    <a:p>
                      <a:endParaRPr lang="en-US"/>
                    </a:p>
                  </a:txBody>
                  <a:tcPr/>
                </a:tc>
              </a:tr>
              <a:tr h="930275">
                <a:tc gridSpan="2">
                  <a:txBody>
                    <a:bodyPr/>
                    <a:lstStyle/>
                    <a:p>
                      <a:pPr marL="0" marR="0" lvl="0" indent="0" algn="ctr" rtl="0">
                        <a:lnSpc>
                          <a:spcPct val="135000"/>
                        </a:lnSpc>
                        <a:spcBef>
                          <a:spcPts val="0"/>
                        </a:spcBef>
                        <a:spcAft>
                          <a:spcPts val="0"/>
                        </a:spcAft>
                        <a:buClr>
                          <a:srgbClr val="FF9F11"/>
                        </a:buClr>
                        <a:buSzPct val="25000"/>
                        <a:buFont typeface="Arial"/>
                        <a:buNone/>
                      </a:pPr>
                      <a:r>
                        <a:rPr lang="en-US" sz="4000" b="1" i="0" u="none" strike="noStrike" cap="none" baseline="0">
                          <a:solidFill>
                            <a:srgbClr val="FF9F11"/>
                          </a:solidFill>
                          <a:latin typeface="Arial"/>
                          <a:ea typeface="Arial"/>
                          <a:cs typeface="Arial"/>
                          <a:sym typeface="Arial"/>
                        </a:rPr>
                        <a:t>S</a:t>
                      </a:r>
                      <a:r>
                        <a:rPr lang="en-US" sz="4000" b="1" i="0" u="none" strike="noStrike" cap="none" baseline="0">
                          <a:solidFill>
                            <a:srgbClr val="FD1313"/>
                          </a:solidFill>
                          <a:latin typeface="Arial"/>
                          <a:ea typeface="Arial"/>
                          <a:cs typeface="Arial"/>
                          <a:sym typeface="Arial"/>
                        </a:rPr>
                        <a:t>EE</a:t>
                      </a:r>
                      <a:r>
                        <a:rPr lang="en-US" sz="4000" b="1" i="0" u="none" strike="noStrike" cap="none" baseline="0">
                          <a:solidFill>
                            <a:srgbClr val="000080"/>
                          </a:solidFill>
                          <a:latin typeface="Arial"/>
                          <a:ea typeface="Arial"/>
                          <a:cs typeface="Arial"/>
                          <a:sym typeface="Arial"/>
                        </a:rPr>
                        <a:t>MMMMM</a:t>
                      </a:r>
                    </a:p>
                  </a:txBody>
                  <a:tcPr marL="0" marR="0" marT="0" marB="0"/>
                </a:tc>
                <a:tc hMerge="1">
                  <a:txBody>
                    <a:bodyPr/>
                    <a:lstStyle/>
                    <a:p>
                      <a:endParaRPr lang="en-US"/>
                    </a:p>
                  </a:txBody>
                  <a:tcPr/>
                </a:tc>
              </a:tr>
              <a:tr h="754050">
                <a:tc>
                  <a:txBody>
                    <a:bodyPr/>
                    <a:lstStyle/>
                    <a:p>
                      <a:pPr marL="0" marR="0" lvl="0" indent="0" algn="ctr" rtl="0">
                        <a:lnSpc>
                          <a:spcPct val="155000"/>
                        </a:lnSpc>
                        <a:spcBef>
                          <a:spcPts val="0"/>
                        </a:spcBef>
                        <a:spcAft>
                          <a:spcPts val="0"/>
                        </a:spcAft>
                        <a:buClr>
                          <a:srgbClr val="FD1313"/>
                        </a:buClr>
                        <a:buSzPct val="25000"/>
                        <a:buFont typeface="Arial"/>
                        <a:buNone/>
                      </a:pPr>
                      <a:r>
                        <a:rPr lang="en-US" sz="2800" b="1" i="0" u="none" strike="noStrike" cap="none" baseline="0">
                          <a:solidFill>
                            <a:srgbClr val="FD1313"/>
                          </a:solidFill>
                          <a:latin typeface="Arial"/>
                          <a:ea typeface="Arial"/>
                          <a:cs typeface="Arial"/>
                          <a:sym typeface="Arial"/>
                        </a:rPr>
                        <a:t>2-digit Exponent</a:t>
                      </a:r>
                    </a:p>
                  </a:txBody>
                  <a:tcPr marL="0" marR="0" marT="0" marB="0"/>
                </a:tc>
                <a:tc>
                  <a:txBody>
                    <a:bodyPr/>
                    <a:lstStyle/>
                    <a:p>
                      <a:pPr marL="0" marR="0" lvl="0" indent="0" algn="ctr" rtl="0">
                        <a:lnSpc>
                          <a:spcPct val="155000"/>
                        </a:lnSpc>
                        <a:spcBef>
                          <a:spcPts val="0"/>
                        </a:spcBef>
                        <a:spcAft>
                          <a:spcPts val="0"/>
                        </a:spcAft>
                        <a:buClr>
                          <a:srgbClr val="000080"/>
                        </a:buClr>
                        <a:buSzPct val="25000"/>
                        <a:buFont typeface="Arial"/>
                        <a:buNone/>
                      </a:pPr>
                      <a:r>
                        <a:rPr lang="en-US" sz="2800" b="1" i="0" u="none" strike="noStrike" cap="none" baseline="0">
                          <a:solidFill>
                            <a:srgbClr val="000080"/>
                          </a:solidFill>
                          <a:latin typeface="Arial"/>
                          <a:ea typeface="Arial"/>
                          <a:cs typeface="Arial"/>
                          <a:sym typeface="Arial"/>
                        </a:rPr>
                        <a:t>5-digit Mantissa</a:t>
                      </a:r>
                    </a:p>
                  </a:txBody>
                  <a:tcPr marL="0" marR="0" marT="0" marB="0"/>
                </a:tc>
              </a:tr>
            </a:tbl>
          </a:graphicData>
        </a:graphic>
      </p:graphicFrame>
      <p:grpSp>
        <p:nvGrpSpPr>
          <p:cNvPr id="568" name="Shape 568"/>
          <p:cNvGrpSpPr/>
          <p:nvPr/>
        </p:nvGrpSpPr>
        <p:grpSpPr>
          <a:xfrm>
            <a:off x="2286000" y="4114800"/>
            <a:ext cx="4114800" cy="1295400"/>
            <a:chOff x="2286000" y="2819400"/>
            <a:chExt cx="4114800" cy="1295400"/>
          </a:xfrm>
        </p:grpSpPr>
        <p:cxnSp>
          <p:nvCxnSpPr>
            <p:cNvPr id="569" name="Shape 569"/>
            <p:cNvCxnSpPr/>
            <p:nvPr/>
          </p:nvCxnSpPr>
          <p:spPr>
            <a:xfrm>
              <a:off x="2286000" y="2819400"/>
              <a:ext cx="609599" cy="533399"/>
            </a:xfrm>
            <a:prstGeom prst="straightConnector1">
              <a:avLst/>
            </a:prstGeom>
            <a:noFill/>
            <a:ln w="38100" cap="rnd">
              <a:solidFill>
                <a:srgbClr val="FF9F11"/>
              </a:solidFill>
              <a:prstDash val="solid"/>
              <a:miter/>
              <a:headEnd type="none" w="med" len="med"/>
              <a:tailEnd type="none" w="med" len="med"/>
            </a:ln>
          </p:spPr>
        </p:cxnSp>
        <p:cxnSp>
          <p:nvCxnSpPr>
            <p:cNvPr id="570" name="Shape 570"/>
            <p:cNvCxnSpPr/>
            <p:nvPr/>
          </p:nvCxnSpPr>
          <p:spPr>
            <a:xfrm rot="10800000">
              <a:off x="5334000" y="3733799"/>
              <a:ext cx="1066799" cy="381000"/>
            </a:xfrm>
            <a:prstGeom prst="straightConnector1">
              <a:avLst/>
            </a:prstGeom>
            <a:noFill/>
            <a:ln w="38100" cap="rnd">
              <a:solidFill>
                <a:srgbClr val="000080"/>
              </a:solidFill>
              <a:prstDash val="solid"/>
              <a:miter/>
              <a:headEnd type="none" w="med" len="med"/>
              <a:tailEnd type="none" w="med" len="med"/>
            </a:ln>
          </p:spPr>
        </p:cxnSp>
        <p:cxnSp>
          <p:nvCxnSpPr>
            <p:cNvPr id="571" name="Shape 571"/>
            <p:cNvCxnSpPr/>
            <p:nvPr/>
          </p:nvCxnSpPr>
          <p:spPr>
            <a:xfrm rot="10800000" flipH="1">
              <a:off x="2667000" y="3657599"/>
              <a:ext cx="1066799" cy="381000"/>
            </a:xfrm>
            <a:prstGeom prst="straightConnector1">
              <a:avLst/>
            </a:prstGeom>
            <a:noFill/>
            <a:ln w="38100" cap="rnd">
              <a:solidFill>
                <a:srgbClr val="FD1313"/>
              </a:solidFill>
              <a:prstDash val="solid"/>
              <a:miter/>
              <a:headEnd type="none" w="med" len="med"/>
              <a:tailEnd type="none" w="med" len="med"/>
            </a:ln>
          </p:spPr>
        </p:cxnSp>
      </p:grpSp>
      <p:sp>
        <p:nvSpPr>
          <p:cNvPr id="572" name="Shape 572"/>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Shape 577"/>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78" name="Shape 57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Format</a:t>
            </a:r>
          </a:p>
        </p:txBody>
      </p:sp>
      <p:sp>
        <p:nvSpPr>
          <p:cNvPr id="579" name="Shape 579"/>
          <p:cNvSpPr txBox="1">
            <a:spLocks noGrp="1"/>
          </p:cNvSpPr>
          <p:nvPr>
            <p:ph type="body" idx="1"/>
          </p:nvPr>
        </p:nvSpPr>
        <p:spPr>
          <a:xfrm>
            <a:off x="990600" y="1524000"/>
            <a:ext cx="7848599" cy="3886200"/>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Mantissa: sign digit in sign-magnitude format </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Assume decimal point located at beginning of mantissa</a:t>
            </a:r>
          </a:p>
          <a:p>
            <a:pPr marL="342900" marR="0" lvl="0" indent="-342900" algn="l" rtl="0">
              <a:lnSpc>
                <a:spcPct val="10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Excess-N notation: Complementary notation </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Pick middle value as offset where N is the middle value</a:t>
            </a:r>
            <a:r>
              <a:rPr lang="en-US" sz="2000" b="0" i="0" u="none" strike="noStrike" cap="none" baseline="0">
                <a:solidFill>
                  <a:schemeClr val="dk1"/>
                </a:solidFill>
                <a:latin typeface="Arial"/>
                <a:ea typeface="Arial"/>
                <a:cs typeface="Arial"/>
                <a:sym typeface="Arial"/>
              </a:rPr>
              <a:t> </a:t>
            </a:r>
          </a:p>
        </p:txBody>
      </p:sp>
      <p:graphicFrame>
        <p:nvGraphicFramePr>
          <p:cNvPr id="580" name="Shape 580"/>
          <p:cNvGraphicFramePr/>
          <p:nvPr/>
        </p:nvGraphicFramePr>
        <p:xfrm>
          <a:off x="1219200" y="4953000"/>
          <a:ext cx="7640625" cy="1241400"/>
        </p:xfrm>
        <a:graphic>
          <a:graphicData uri="http://schemas.openxmlformats.org/drawingml/2006/table">
            <a:tbl>
              <a:tblPr>
                <a:noFill/>
                <a:tableStyleId>{F71B45FD-B0AF-4B79-9CB3-822D8C064972}</a:tableStyleId>
              </a:tblPr>
              <a:tblGrid>
                <a:gridCol w="3373425"/>
                <a:gridCol w="1139825"/>
                <a:gridCol w="1101725"/>
                <a:gridCol w="927100"/>
                <a:gridCol w="1098550"/>
              </a:tblGrid>
              <a:tr h="3968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Representation</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38100" cap="flat">
                      <a:solidFill>
                        <a:srgbClr val="FF9F1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49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38100" cap="flat">
                      <a:solidFill>
                        <a:srgbClr val="FF9F1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50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38100" cap="flat">
                      <a:solidFill>
                        <a:srgbClr val="FF9F1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9F11"/>
                        </a:buClr>
                        <a:buSzPct val="25000"/>
                        <a:buFont typeface="Arial"/>
                        <a:buNone/>
                      </a:pPr>
                      <a:r>
                        <a:rPr lang="en-US" sz="2000" b="1" i="1" u="none" strike="noStrike" cap="none" baseline="0">
                          <a:solidFill>
                            <a:srgbClr val="FF9F11"/>
                          </a:solidFill>
                          <a:latin typeface="Arial"/>
                          <a:ea typeface="Arial"/>
                          <a:cs typeface="Arial"/>
                          <a:sym typeface="Arial"/>
                        </a:rPr>
                        <a:t>99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rgbClr val="000080"/>
                      </a:solidFill>
                      <a:prstDash val="solid"/>
                      <a:round/>
                      <a:headEnd type="none" w="med" len="med"/>
                      <a:tailEnd type="none" w="med" len="med"/>
                    </a:lnT>
                    <a:lnB w="38100" cap="flat">
                      <a:solidFill>
                        <a:srgbClr val="FF9F11"/>
                      </a:solidFill>
                      <a:prstDash val="solid"/>
                      <a:round/>
                      <a:headEnd type="none" w="med" len="med"/>
                      <a:tailEnd type="none" w="med" len="med"/>
                    </a:lnB>
                  </a:tcPr>
                </a:tc>
              </a:tr>
              <a:tr h="395275">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Exponent being represented</a:t>
                      </a:r>
                    </a:p>
                  </a:txBody>
                  <a:tcPr marL="0" marR="0" marT="0" marB="0">
                    <a:lnL w="19050" cap="flat">
                      <a:solidFill>
                        <a:srgbClr val="FF9F11"/>
                      </a:solidFill>
                      <a:prstDash val="solid"/>
                      <a:round/>
                      <a:headEnd type="none" w="med" len="med"/>
                      <a:tailEnd type="none" w="med" len="med"/>
                    </a:lnL>
                    <a:lnR w="19050" cap="flat">
                      <a:solidFill>
                        <a:srgbClr val="000080"/>
                      </a:solidFill>
                      <a:prstDash val="solid"/>
                      <a:round/>
                      <a:headEnd type="none" w="med" len="med"/>
                      <a:tailEnd type="none" w="med" len="med"/>
                    </a:lnR>
                    <a:lnT w="19050" cap="flat">
                      <a:solidFill>
                        <a:schemeClr val="lt1"/>
                      </a:solidFill>
                      <a:prstDash val="solid"/>
                      <a:round/>
                      <a:headEnd type="none" w="med" len="med"/>
                      <a:tailEnd type="none" w="med" len="med"/>
                    </a:lnT>
                    <a:lnB w="19050" cap="flat">
                      <a:solidFill>
                        <a:schemeClr val="lt1"/>
                      </a:solidFill>
                      <a:prstDash val="solid"/>
                      <a:round/>
                      <a:headEnd type="none" w="med" len="med"/>
                      <a:tailEnd type="none" w="med" len="med"/>
                    </a:lnB>
                    <a:solidFill>
                      <a:srgbClr val="FF9F11"/>
                    </a:solidFill>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-50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3810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-1</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3810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  0</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3810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80"/>
                        </a:buClr>
                        <a:buSzPct val="25000"/>
                        <a:buFont typeface="Arial"/>
                        <a:buNone/>
                      </a:pPr>
                      <a:r>
                        <a:rPr lang="en-US" sz="2000" b="1" i="1" u="none" strike="noStrike" cap="none" baseline="0">
                          <a:solidFill>
                            <a:srgbClr val="000080"/>
                          </a:solidFill>
                          <a:latin typeface="Arial"/>
                          <a:ea typeface="Arial"/>
                          <a:cs typeface="Arial"/>
                          <a:sym typeface="Arial"/>
                        </a:rPr>
                        <a:t>49</a:t>
                      </a:r>
                    </a:p>
                  </a:txBody>
                  <a:tcPr marL="0" marR="0" marT="0" marB="0">
                    <a:lnL w="19050" cap="flat">
                      <a:solidFill>
                        <a:srgbClr val="000080"/>
                      </a:solidFill>
                      <a:prstDash val="solid"/>
                      <a:round/>
                      <a:headEnd type="none" w="med" len="med"/>
                      <a:tailEnd type="none" w="med" len="med"/>
                    </a:lnL>
                    <a:lnR w="19050" cap="flat">
                      <a:solidFill>
                        <a:srgbClr val="000080"/>
                      </a:solidFill>
                      <a:prstDash val="solid"/>
                      <a:round/>
                      <a:headEnd type="none" w="med" len="med"/>
                      <a:tailEnd type="none" w="med" len="med"/>
                    </a:lnR>
                    <a:lnT w="38100" cap="flat">
                      <a:solidFill>
                        <a:srgbClr val="FF9F11"/>
                      </a:solidFill>
                      <a:prstDash val="solid"/>
                      <a:round/>
                      <a:headEnd type="none" w="med" len="med"/>
                      <a:tailEnd type="none" w="med" len="med"/>
                    </a:lnT>
                    <a:lnB w="19050" cap="flat">
                      <a:solidFill>
                        <a:srgbClr val="000080"/>
                      </a:solidFill>
                      <a:prstDash val="solid"/>
                      <a:round/>
                      <a:headEnd type="none" w="med" len="med"/>
                      <a:tailEnd type="none" w="med" len="med"/>
                    </a:lnB>
                  </a:tcPr>
                </a:tc>
              </a:tr>
              <a:tr h="449250">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T w="19050" cap="flat">
                      <a:solidFill>
                        <a:schemeClr val="lt1"/>
                      </a:solidFill>
                      <a:prstDash val="solid"/>
                      <a:round/>
                      <a:headEnd type="none" w="med" len="med"/>
                      <a:tailEnd type="none" w="med" len="med"/>
                    </a:lnT>
                  </a:tcPr>
                </a:tc>
                <a:tc gridSpan="4">
                  <a:txBody>
                    <a:bodyPr/>
                    <a:lstStyle/>
                    <a:p>
                      <a:pPr marL="0" marR="0" lvl="0" indent="0" algn="l" rtl="0">
                        <a:lnSpc>
                          <a:spcPct val="100000"/>
                        </a:lnSpc>
                        <a:spcBef>
                          <a:spcPts val="0"/>
                        </a:spcBef>
                        <a:spcAft>
                          <a:spcPts val="0"/>
                        </a:spcAft>
                        <a:buClr>
                          <a:srgbClr val="000080"/>
                        </a:buClr>
                        <a:buSzPct val="25000"/>
                        <a:buFont typeface="Arial"/>
                        <a:buNone/>
                      </a:pPr>
                      <a:r>
                        <a:rPr lang="en-US" sz="2000" b="1" i="0" u="none" strike="noStrike" cap="none" baseline="0">
                          <a:solidFill>
                            <a:srgbClr val="000080"/>
                          </a:solidFill>
                          <a:latin typeface="Arial"/>
                          <a:ea typeface="Arial"/>
                          <a:cs typeface="Arial"/>
                          <a:sym typeface="Arial"/>
                        </a:rPr>
                        <a:t>    –</a:t>
                      </a:r>
                      <a:r>
                        <a:rPr lang="en-US" sz="2000" b="0" i="0" u="none" strike="noStrike" cap="none" baseline="0">
                          <a:solidFill>
                            <a:schemeClr val="dk1"/>
                          </a:solidFill>
                          <a:latin typeface="Arial"/>
                          <a:ea typeface="Arial"/>
                          <a:cs typeface="Arial"/>
                          <a:sym typeface="Arial"/>
                        </a:rPr>
                        <a:t> 	Increasing value	</a:t>
                      </a:r>
                      <a:r>
                        <a:rPr lang="en-US" sz="2000" b="1" i="0" u="none" strike="noStrike" cap="none" baseline="0">
                          <a:solidFill>
                            <a:srgbClr val="000080"/>
                          </a:solidFill>
                          <a:latin typeface="Arial"/>
                          <a:ea typeface="Arial"/>
                          <a:cs typeface="Arial"/>
                          <a:sym typeface="Arial"/>
                        </a:rPr>
                        <a:t>+</a:t>
                      </a:r>
                    </a:p>
                  </a:txBody>
                  <a:tcPr marL="0" marR="0" marT="0" marB="0">
                    <a:lnT w="19050" cap="flat">
                      <a:solidFill>
                        <a:srgbClr val="00008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581" name="Shape 581"/>
          <p:cNvCxnSpPr/>
          <p:nvPr/>
        </p:nvCxnSpPr>
        <p:spPr>
          <a:xfrm>
            <a:off x="4724400" y="6096000"/>
            <a:ext cx="4038599" cy="0"/>
          </a:xfrm>
          <a:prstGeom prst="straightConnector1">
            <a:avLst/>
          </a:prstGeom>
          <a:noFill/>
          <a:ln w="31750" cap="rnd">
            <a:solidFill>
              <a:srgbClr val="000080"/>
            </a:solidFill>
            <a:prstDash val="solid"/>
            <a:miter/>
            <a:headEnd type="none" w="med" len="med"/>
            <a:tailEnd type="triangle" w="med" len="med"/>
          </a:ln>
        </p:spPr>
      </p:cxnSp>
      <p:sp>
        <p:nvSpPr>
          <p:cNvPr id="582" name="Shape 582"/>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Shape 587"/>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88" name="Shape 58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Overflow and Underflow</a:t>
            </a:r>
          </a:p>
        </p:txBody>
      </p:sp>
      <p:sp>
        <p:nvSpPr>
          <p:cNvPr id="589" name="Shape 589"/>
          <p:cNvSpPr txBox="1">
            <a:spLocks noGrp="1"/>
          </p:cNvSpPr>
          <p:nvPr>
            <p:ph type="body" idx="1"/>
          </p:nvPr>
        </p:nvSpPr>
        <p:spPr>
          <a:xfrm>
            <a:off x="914400" y="1524000"/>
            <a:ext cx="7696199" cy="1143000"/>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Possible for the number to be too large or too small for representation</a:t>
            </a:r>
          </a:p>
        </p:txBody>
      </p:sp>
      <p:pic>
        <p:nvPicPr>
          <p:cNvPr id="590" name="Shape 590"/>
          <p:cNvPicPr preferRelativeResize="0"/>
          <p:nvPr/>
        </p:nvPicPr>
        <p:blipFill rotWithShape="1">
          <a:blip r:embed="rId3">
            <a:alphaModFix/>
          </a:blip>
          <a:srcRect/>
          <a:stretch/>
        </p:blipFill>
        <p:spPr>
          <a:xfrm>
            <a:off x="1524000" y="3048000"/>
            <a:ext cx="6096000" cy="1541461"/>
          </a:xfrm>
          <a:prstGeom prst="rect">
            <a:avLst/>
          </a:prstGeom>
          <a:noFill/>
          <a:ln>
            <a:noFill/>
          </a:ln>
        </p:spPr>
      </p:pic>
      <p:sp>
        <p:nvSpPr>
          <p:cNvPr id="591" name="Shape 591"/>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Shape 596"/>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597" name="Shape 597"/>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Floating Point Calculations</a:t>
            </a:r>
          </a:p>
        </p:txBody>
      </p:sp>
      <p:sp>
        <p:nvSpPr>
          <p:cNvPr id="598" name="Shape 598"/>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Addition and subtraction</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Exponent and mantissa treated separately</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Exponents of numbers must agree</a:t>
            </a:r>
          </a:p>
          <a:p>
            <a:pPr marL="1143000" marR="0" lvl="2" indent="-228600" algn="l" rtl="0">
              <a:lnSpc>
                <a:spcPct val="10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Align decimal points</a:t>
            </a:r>
          </a:p>
          <a:p>
            <a:pPr marL="1143000" marR="0" lvl="2" indent="-228600" algn="l" rtl="0">
              <a:lnSpc>
                <a:spcPct val="10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Least significant digits may be lost</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Mantissa overflow requires exponent again shifted right </a:t>
            </a:r>
          </a:p>
        </p:txBody>
      </p:sp>
      <p:sp>
        <p:nvSpPr>
          <p:cNvPr id="599" name="Shape 599"/>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Shape 60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05" name="Shape 605"/>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Addition and Subtraction</a:t>
            </a:r>
          </a:p>
        </p:txBody>
      </p:sp>
      <p:graphicFrame>
        <p:nvGraphicFramePr>
          <p:cNvPr id="606" name="Shape 606"/>
          <p:cNvGraphicFramePr/>
          <p:nvPr/>
        </p:nvGraphicFramePr>
        <p:xfrm>
          <a:off x="1219200" y="1447800"/>
          <a:ext cx="7670800" cy="4910025"/>
        </p:xfrm>
        <a:graphic>
          <a:graphicData uri="http://schemas.openxmlformats.org/drawingml/2006/table">
            <a:tbl>
              <a:tblPr>
                <a:noFill/>
                <a:tableStyleId>{E08C2362-D90C-4581-A270-A39907F880E4}</a:tableStyleId>
              </a:tblPr>
              <a:tblGrid>
                <a:gridCol w="4114800"/>
                <a:gridCol w="3556000"/>
              </a:tblGrid>
              <a:tr h="639750">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Add 2 floating point numbers</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05199520</a:t>
                      </a:r>
                      <a:r>
                        <a:rPr lang="en-US" sz="1800" b="0" i="0" u="sng" strike="noStrike" cap="none" baseline="0">
                          <a:solidFill>
                            <a:schemeClr val="dk1"/>
                          </a:solidFill>
                          <a:latin typeface="Arial"/>
                          <a:ea typeface="Arial"/>
                          <a:cs typeface="Arial"/>
                          <a:sym typeface="Arial"/>
                        </a:rPr>
                        <a:t>+	04967850</a:t>
                      </a:r>
                    </a:p>
                  </a:txBody>
                  <a:tcPr marL="0" marR="0" marT="0" marB="0"/>
                </a:tc>
              </a:tr>
              <a:tr h="639750">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Align exponents</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05199520</a:t>
                      </a:r>
                      <a:br>
                        <a:rPr lang="en-US" sz="1800" b="0" i="0" u="none" strike="noStrike" cap="none" baseline="0">
                          <a:solidFill>
                            <a:schemeClr val="dk1"/>
                          </a:solidFill>
                          <a:latin typeface="Arial"/>
                          <a:ea typeface="Arial"/>
                          <a:cs typeface="Arial"/>
                          <a:sym typeface="Arial"/>
                        </a:rPr>
                      </a:br>
                      <a:r>
                        <a:rPr lang="en-US" sz="1800" b="0" i="0" u="none" strike="noStrike" cap="none" baseline="0">
                          <a:solidFill>
                            <a:schemeClr val="dk1"/>
                          </a:solidFill>
                          <a:latin typeface="Arial"/>
                          <a:ea typeface="Arial"/>
                          <a:cs typeface="Arial"/>
                          <a:sym typeface="Arial"/>
                        </a:rPr>
                        <a:t>	</a:t>
                      </a:r>
                      <a:r>
                        <a:rPr lang="en-US" sz="1800" b="0" i="0" u="sng" strike="noStrike" cap="none" baseline="0">
                          <a:solidFill>
                            <a:schemeClr val="dk1"/>
                          </a:solidFill>
                          <a:latin typeface="Arial"/>
                          <a:ea typeface="Arial"/>
                          <a:cs typeface="Arial"/>
                          <a:sym typeface="Arial"/>
                        </a:rPr>
                        <a:t>0510067850</a:t>
                      </a:r>
                    </a:p>
                  </a:txBody>
                  <a:tcPr marL="0" marR="0" marT="0" marB="0"/>
                </a:tc>
              </a:tr>
              <a:tr h="452425">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Add mantissas; (1) indicates a carry</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(1)0019850</a:t>
                      </a:r>
                    </a:p>
                  </a:txBody>
                  <a:tcPr marL="0" marR="0" marT="0" marB="0"/>
                </a:tc>
              </a:tr>
              <a:tr h="452425">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Carry requires right shift </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05210019(850)</a:t>
                      </a:r>
                    </a:p>
                  </a:txBody>
                  <a:tcPr marL="0" marR="0" marT="0" marB="0"/>
                </a:tc>
              </a:tr>
              <a:tr h="454025">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Round</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05210020</a:t>
                      </a:r>
                    </a:p>
                  </a:txBody>
                  <a:tcPr marL="0" marR="0" marT="0" marB="0"/>
                </a:tc>
              </a:tr>
              <a:tr h="452425">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Check results</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452425">
                <a:tc>
                  <a:txBody>
                    <a:bodyPr/>
                    <a:lstStyle/>
                    <a:p>
                      <a:pPr marL="0" marR="0" lvl="0" indent="0" algn="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05199520 = 0.99520 x 10</a:t>
                      </a:r>
                      <a:r>
                        <a:rPr lang="en-US" sz="1800" b="0" i="0" u="none" strike="noStrike" cap="none" baseline="30000">
                          <a:solidFill>
                            <a:schemeClr val="dk1"/>
                          </a:solidFill>
                          <a:latin typeface="Arial"/>
                          <a:ea typeface="Arial"/>
                          <a:cs typeface="Arial"/>
                          <a:sym typeface="Arial"/>
                        </a:rPr>
                        <a:t>1</a:t>
                      </a:r>
                      <a:r>
                        <a:rPr lang="en-US" sz="1800" b="0" i="0" u="none" strike="noStrike" cap="none" baseline="0">
                          <a:solidFill>
                            <a:schemeClr val="dk1"/>
                          </a:solidFill>
                          <a:latin typeface="Arial"/>
                          <a:ea typeface="Arial"/>
                          <a:cs typeface="Arial"/>
                          <a:sym typeface="Arial"/>
                        </a:rPr>
                        <a:t> </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9.9520</a:t>
                      </a:r>
                    </a:p>
                  </a:txBody>
                  <a:tcPr marL="0" marR="0" marT="0" marB="0"/>
                </a:tc>
              </a:tr>
              <a:tr h="461950">
                <a:tc>
                  <a:txBody>
                    <a:bodyPr/>
                    <a:lstStyle/>
                    <a:p>
                      <a:pPr marL="0" marR="0" lvl="0" indent="0" algn="r"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04967850 = 0.67850 x 10</a:t>
                      </a:r>
                      <a:r>
                        <a:rPr lang="en-US" sz="1800" b="0" i="0" u="none" strike="noStrike" cap="none" baseline="30000">
                          <a:solidFill>
                            <a:schemeClr val="dk1"/>
                          </a:solidFill>
                          <a:latin typeface="Arial"/>
                          <a:ea typeface="Arial"/>
                          <a:cs typeface="Arial"/>
                          <a:sym typeface="Arial"/>
                        </a:rPr>
                        <a:t>1</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a:t>
                      </a:r>
                      <a:r>
                        <a:rPr lang="en-US" sz="1800" b="0" i="0" u="sng" strike="noStrike" cap="none" baseline="0">
                          <a:solidFill>
                            <a:schemeClr val="dk1"/>
                          </a:solidFill>
                          <a:latin typeface="Arial"/>
                          <a:ea typeface="Arial"/>
                          <a:cs typeface="Arial"/>
                          <a:sym typeface="Arial"/>
                        </a:rPr>
                        <a:t>0.06785</a:t>
                      </a:r>
                    </a:p>
                  </a:txBody>
                  <a:tcPr marL="0" marR="0" marT="0" marB="0"/>
                </a:tc>
              </a:tr>
              <a:tr h="452425">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10.01985</a:t>
                      </a:r>
                    </a:p>
                  </a:txBody>
                  <a:tcPr marL="0" marR="0" marT="0" marB="0"/>
                </a:tc>
              </a:tr>
              <a:tr h="452425">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In exponential form </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   0.1001985 x 10</a:t>
                      </a:r>
                      <a:r>
                        <a:rPr lang="en-US" sz="1800" b="0" i="0" u="none" strike="noStrike" cap="none" baseline="30000">
                          <a:solidFill>
                            <a:schemeClr val="dk1"/>
                          </a:solidFill>
                          <a:latin typeface="Arial"/>
                          <a:ea typeface="Arial"/>
                          <a:cs typeface="Arial"/>
                          <a:sym typeface="Arial"/>
                        </a:rPr>
                        <a:t>2</a:t>
                      </a:r>
                    </a:p>
                  </a:txBody>
                  <a:tcPr marL="0" marR="0" marT="0" marB="0"/>
                </a:tc>
              </a:tr>
            </a:tbl>
          </a:graphicData>
        </a:graphic>
      </p:graphicFrame>
      <p:sp>
        <p:nvSpPr>
          <p:cNvPr id="607" name="Shape 607"/>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2" name="Shape 612"/>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13" name="Shape 613"/>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Multiplication and Division</a:t>
            </a:r>
          </a:p>
        </p:txBody>
      </p:sp>
      <p:sp>
        <p:nvSpPr>
          <p:cNvPr id="614" name="Shape 614"/>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Mantissas: multiplied or divided</a:t>
            </a:r>
          </a:p>
          <a:p>
            <a:pPr marL="342900" marR="0" lvl="0" indent="-342900" algn="l" rtl="0">
              <a:lnSpc>
                <a:spcPct val="9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Exponents: added or subtracted</a:t>
            </a:r>
          </a:p>
          <a:p>
            <a:pPr marL="742950" marR="0" lvl="1" indent="-285750" algn="l" rtl="0">
              <a:lnSpc>
                <a:spcPct val="9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Normalization necessary to </a:t>
            </a:r>
          </a:p>
          <a:p>
            <a:pPr marL="1143000" marR="0" lvl="2" indent="-228600" algn="l" rtl="0">
              <a:lnSpc>
                <a:spcPct val="9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Restore location of decimal point</a:t>
            </a:r>
          </a:p>
          <a:p>
            <a:pPr marL="1143000" marR="0" lvl="2" indent="-228600" algn="l" rtl="0">
              <a:lnSpc>
                <a:spcPct val="9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Maintain precision of the result</a:t>
            </a:r>
          </a:p>
          <a:p>
            <a:pPr marL="742950" marR="0" lvl="1" indent="-285750" algn="l" rtl="0">
              <a:lnSpc>
                <a:spcPct val="9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Adjust excess value since added twice</a:t>
            </a:r>
          </a:p>
          <a:p>
            <a:pPr marL="1143000" marR="0" lvl="2" indent="-228600" algn="l" rtl="0">
              <a:lnSpc>
                <a:spcPct val="9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Example: 2 numbers with exponent = 3 represented in excess-50 notation</a:t>
            </a:r>
          </a:p>
          <a:p>
            <a:pPr marL="1143000" marR="0" lvl="2" indent="-228600" algn="l" rtl="0">
              <a:lnSpc>
                <a:spcPct val="9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53 + 53 =106</a:t>
            </a:r>
          </a:p>
          <a:p>
            <a:pPr marL="1143000" marR="0" lvl="2" indent="-228600" algn="l" rtl="0">
              <a:lnSpc>
                <a:spcPct val="90000"/>
              </a:lnSpc>
              <a:spcBef>
                <a:spcPts val="480"/>
              </a:spcBef>
              <a:spcAft>
                <a:spcPts val="0"/>
              </a:spcAft>
              <a:buClr>
                <a:srgbClr val="000080"/>
              </a:buClr>
              <a:buSzPct val="50000"/>
              <a:buFont typeface="Arial"/>
              <a:buChar char="•"/>
            </a:pPr>
            <a:r>
              <a:rPr lang="en-US" sz="2400" b="0" i="0" u="none" strike="noStrike" cap="none" baseline="0">
                <a:solidFill>
                  <a:schemeClr val="dk1"/>
                </a:solidFill>
                <a:latin typeface="Arial"/>
                <a:ea typeface="Arial"/>
                <a:cs typeface="Arial"/>
                <a:sym typeface="Arial"/>
              </a:rPr>
              <a:t>Since 50 added twice, subtract: 106 – 50 =56</a:t>
            </a:r>
          </a:p>
        </p:txBody>
      </p:sp>
      <p:sp>
        <p:nvSpPr>
          <p:cNvPr id="615" name="Shape 615"/>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Shape 620"/>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21" name="Shape 62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Multiplication and Division</a:t>
            </a:r>
          </a:p>
        </p:txBody>
      </p:sp>
      <p:sp>
        <p:nvSpPr>
          <p:cNvPr id="622" name="Shape 622"/>
          <p:cNvSpPr txBox="1">
            <a:spLocks noGrp="1"/>
          </p:cNvSpPr>
          <p:nvPr>
            <p:ph type="body" idx="1"/>
          </p:nvPr>
        </p:nvSpPr>
        <p:spPr>
          <a:xfrm>
            <a:off x="914400" y="1524000"/>
            <a:ext cx="7772400" cy="914400"/>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Maintaining precision: </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Normalizing and rounding multiplication</a:t>
            </a:r>
          </a:p>
        </p:txBody>
      </p:sp>
      <p:graphicFrame>
        <p:nvGraphicFramePr>
          <p:cNvPr id="623" name="Shape 623"/>
          <p:cNvGraphicFramePr/>
          <p:nvPr/>
        </p:nvGraphicFramePr>
        <p:xfrm>
          <a:off x="1447800" y="2362200"/>
          <a:ext cx="3000000" cy="3000000"/>
        </p:xfrm>
        <a:graphic>
          <a:graphicData uri="http://schemas.openxmlformats.org/drawingml/2006/table">
            <a:tbl>
              <a:tblPr>
                <a:noFill/>
                <a:tableStyleId>{22DAEC48-8625-4EBC-99B8-F2A4113B5BBD}</a:tableStyleId>
              </a:tblPr>
              <a:tblGrid>
                <a:gridCol w="3352800"/>
                <a:gridCol w="3352800"/>
              </a:tblGrid>
              <a:tr h="628650">
                <a:tc>
                  <a:txBody>
                    <a:bodyPr/>
                    <a:lstStyle/>
                    <a:p>
                      <a:pPr marL="227011" marR="0" lvl="0" indent="-227011" algn="l" rtl="0">
                        <a:lnSpc>
                          <a:spcPct val="2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Multiply 2 numbers</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05220000</a:t>
                      </a:r>
                    </a:p>
                    <a:p>
                      <a:pPr marL="0" marR="0" lvl="0" indent="0" algn="l" rtl="0">
                        <a:lnSpc>
                          <a:spcPct val="100000"/>
                        </a:lnSpc>
                        <a:spcBef>
                          <a:spcPts val="320"/>
                        </a:spcBef>
                        <a:spcAft>
                          <a:spcPts val="0"/>
                        </a:spcAft>
                        <a:buClr>
                          <a:schemeClr val="dk1"/>
                        </a:buClr>
                        <a:buSzPct val="25000"/>
                        <a:buFont typeface="Arial"/>
                        <a:buNone/>
                      </a:pPr>
                      <a:r>
                        <a:rPr lang="en-US" sz="1600" b="0" i="0" u="sng" strike="noStrike" cap="none" baseline="0">
                          <a:solidFill>
                            <a:schemeClr val="dk1"/>
                          </a:solidFill>
                          <a:latin typeface="Arial"/>
                          <a:ea typeface="Arial"/>
                          <a:cs typeface="Arial"/>
                          <a:sym typeface="Arial"/>
                        </a:rPr>
                        <a:t>x	04712500</a:t>
                      </a:r>
                    </a:p>
                  </a:txBody>
                  <a:tcPr marL="0" marR="0" marT="0" marB="0"/>
                </a:tc>
              </a:tr>
              <a:tr h="334950">
                <a:tc>
                  <a:txBody>
                    <a:bodyPr/>
                    <a:lstStyle/>
                    <a:p>
                      <a:pPr marL="227011" marR="0" lvl="0" indent="-227011" algn="l" rtl="0">
                        <a:lnSpc>
                          <a:spcPct val="1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Add exponents, subtract offset</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52 + 47 – 50 = 49</a:t>
                      </a:r>
                    </a:p>
                  </a:txBody>
                  <a:tcPr marL="0" marR="0" marT="0" marB="0"/>
                </a:tc>
              </a:tr>
              <a:tr h="334950">
                <a:tc>
                  <a:txBody>
                    <a:bodyPr/>
                    <a:lstStyle/>
                    <a:p>
                      <a:pPr marL="227011" marR="0" lvl="0" indent="-227011" algn="l" rtl="0">
                        <a:lnSpc>
                          <a:spcPct val="1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Multiply mantissas</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0.20000 x 0.12500 = 0.025000000</a:t>
                      </a:r>
                    </a:p>
                  </a:txBody>
                  <a:tcPr marL="0" marR="0" marT="0" marB="0"/>
                </a:tc>
              </a:tr>
              <a:tr h="334950">
                <a:tc>
                  <a:txBody>
                    <a:bodyPr/>
                    <a:lstStyle/>
                    <a:p>
                      <a:pPr marL="227011" marR="0" lvl="0" indent="-227011" algn="l" rtl="0">
                        <a:lnSpc>
                          <a:spcPct val="1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Normalize the results</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04825000</a:t>
                      </a:r>
                    </a:p>
                  </a:txBody>
                  <a:tcPr marL="0" marR="0" marT="0" marB="0"/>
                </a:tc>
              </a:tr>
              <a:tr h="334950">
                <a:tc>
                  <a:txBody>
                    <a:bodyPr/>
                    <a:lstStyle/>
                    <a:p>
                      <a:pPr marL="227011" marR="0" lvl="0" indent="-227011" algn="l" rtl="0">
                        <a:lnSpc>
                          <a:spcPct val="1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Round</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	05210020</a:t>
                      </a:r>
                    </a:p>
                  </a:txBody>
                  <a:tcPr marL="0" marR="0" marT="0" marB="0"/>
                </a:tc>
              </a:tr>
              <a:tr h="336550">
                <a:tc>
                  <a:txBody>
                    <a:bodyPr/>
                    <a:lstStyle/>
                    <a:p>
                      <a:pPr marL="227011" marR="0" lvl="0" indent="-227011" algn="l" rtl="0">
                        <a:lnSpc>
                          <a:spcPct val="1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Check results</a:t>
                      </a: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334950">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05220000 =</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0.20000 x 10</a:t>
                      </a:r>
                      <a:r>
                        <a:rPr lang="en-US" sz="1600" b="0" i="0" u="none" strike="noStrike" cap="none" baseline="30000">
                          <a:solidFill>
                            <a:schemeClr val="dk1"/>
                          </a:solidFill>
                          <a:latin typeface="Arial"/>
                          <a:ea typeface="Arial"/>
                          <a:cs typeface="Arial"/>
                          <a:sym typeface="Arial"/>
                        </a:rPr>
                        <a:t>2</a:t>
                      </a:r>
                    </a:p>
                  </a:txBody>
                  <a:tcPr marL="0" marR="0" marT="0" marB="0"/>
                </a:tc>
              </a:tr>
              <a:tr h="334950">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04712500 =</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0.125 x 10</a:t>
                      </a:r>
                      <a:r>
                        <a:rPr lang="en-US" sz="1600" b="0" i="0" u="none" strike="noStrike" cap="none" baseline="30000">
                          <a:solidFill>
                            <a:schemeClr val="dk1"/>
                          </a:solidFill>
                          <a:latin typeface="Arial"/>
                          <a:ea typeface="Arial"/>
                          <a:cs typeface="Arial"/>
                          <a:sym typeface="Arial"/>
                        </a:rPr>
                        <a:t>-3</a:t>
                      </a:r>
                    </a:p>
                  </a:txBody>
                  <a:tcPr marL="0" marR="0" marT="0" marB="0"/>
                </a:tc>
              </a:tr>
              <a:tr h="334950">
                <a:tc>
                  <a:txBody>
                    <a:bodyPr/>
                    <a:lstStyle/>
                    <a:p>
                      <a:pPr marL="0" marR="0" lvl="0" indent="0" algn="r"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0.0250000000 x 10</a:t>
                      </a:r>
                      <a:r>
                        <a:rPr lang="en-US" sz="1600" b="0" i="0" u="none" strike="noStrike" cap="none" baseline="30000">
                          <a:solidFill>
                            <a:schemeClr val="dk1"/>
                          </a:solidFill>
                          <a:latin typeface="Arial"/>
                          <a:ea typeface="Arial"/>
                          <a:cs typeface="Arial"/>
                          <a:sym typeface="Arial"/>
                        </a:rPr>
                        <a:t>-1</a:t>
                      </a:r>
                    </a:p>
                  </a:txBody>
                  <a:tcPr marL="0" marR="0" marT="0" marB="0"/>
                </a:tc>
              </a:tr>
              <a:tr h="334950">
                <a:tc>
                  <a:txBody>
                    <a:bodyPr/>
                    <a:lstStyle/>
                    <a:p>
                      <a:pPr marL="227011" marR="0" lvl="0" indent="-227011" algn="l" rtl="0">
                        <a:lnSpc>
                          <a:spcPct val="100000"/>
                        </a:lnSpc>
                        <a:spcBef>
                          <a:spcPts val="0"/>
                        </a:spcBef>
                        <a:spcAft>
                          <a:spcPts val="0"/>
                        </a:spcAft>
                        <a:buClr>
                          <a:srgbClr val="000080"/>
                        </a:buClr>
                        <a:buSzPct val="50000"/>
                        <a:buFont typeface="Arial"/>
                        <a:buChar char="◻"/>
                      </a:pPr>
                      <a:r>
                        <a:rPr lang="en-US" sz="1600" b="0" i="0" u="none" strike="noStrike" cap="none" baseline="0">
                          <a:solidFill>
                            <a:schemeClr val="dk1"/>
                          </a:solidFill>
                          <a:latin typeface="Arial"/>
                          <a:ea typeface="Arial"/>
                          <a:cs typeface="Arial"/>
                          <a:sym typeface="Arial"/>
                        </a:rPr>
                        <a:t>Normalizing and rounding	=</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baseline="0">
                          <a:solidFill>
                            <a:schemeClr val="dk1"/>
                          </a:solidFill>
                          <a:latin typeface="Arial"/>
                          <a:ea typeface="Arial"/>
                          <a:cs typeface="Arial"/>
                          <a:sym typeface="Arial"/>
                        </a:rPr>
                        <a:t>0.25000 x 10</a:t>
                      </a:r>
                      <a:r>
                        <a:rPr lang="en-US" sz="1600" b="0" i="0" u="none" strike="noStrike" cap="none" baseline="30000">
                          <a:solidFill>
                            <a:schemeClr val="dk1"/>
                          </a:solidFill>
                          <a:latin typeface="Arial"/>
                          <a:ea typeface="Arial"/>
                          <a:cs typeface="Arial"/>
                          <a:sym typeface="Arial"/>
                        </a:rPr>
                        <a:t>-2</a:t>
                      </a:r>
                    </a:p>
                  </a:txBody>
                  <a:tcPr marL="0" marR="0" marT="0" marB="0"/>
                </a:tc>
              </a:tr>
            </a:tbl>
          </a:graphicData>
        </a:graphic>
      </p:graphicFrame>
      <p:sp>
        <p:nvSpPr>
          <p:cNvPr id="624" name="Shape 624"/>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Value Range: Binary vs. BCD</a:t>
            </a:r>
          </a:p>
        </p:txBody>
      </p:sp>
      <p:sp>
        <p:nvSpPr>
          <p:cNvPr id="242" name="Shape 242"/>
          <p:cNvSpPr txBox="1">
            <a:spLocks noGrp="1"/>
          </p:cNvSpPr>
          <p:nvPr>
            <p:ph type="body" idx="1"/>
          </p:nvPr>
        </p:nvSpPr>
        <p:spPr>
          <a:xfrm>
            <a:off x="762000" y="1524000"/>
            <a:ext cx="8153399" cy="1676399"/>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BCD range of values </a:t>
            </a:r>
            <a:r>
              <a:rPr lang="en-US" sz="2400" b="1" i="0" u="none" strike="noStrike" cap="none" baseline="0">
                <a:solidFill>
                  <a:schemeClr val="dk1"/>
                </a:solidFill>
                <a:latin typeface="Arial"/>
                <a:ea typeface="Arial"/>
                <a:cs typeface="Arial"/>
                <a:sym typeface="Arial"/>
              </a:rPr>
              <a:t>&lt;</a:t>
            </a:r>
            <a:r>
              <a:rPr lang="en-US" sz="2400" b="0" i="0" u="none" strike="noStrike" cap="none" baseline="0">
                <a:solidFill>
                  <a:schemeClr val="dk1"/>
                </a:solidFill>
                <a:latin typeface="Arial"/>
                <a:ea typeface="Arial"/>
                <a:cs typeface="Arial"/>
                <a:sym typeface="Arial"/>
              </a:rPr>
              <a:t> conventional binary representation</a:t>
            </a:r>
          </a:p>
          <a:p>
            <a:pPr marL="342900" marR="0" lvl="0" indent="-342900" algn="l" rtl="0">
              <a:lnSpc>
                <a:spcPct val="10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Binary: 4 bits can hold 16 different values (0 to 15)</a:t>
            </a:r>
          </a:p>
          <a:p>
            <a:pPr marL="742950" marR="0" lvl="1" indent="-285750" algn="l" rtl="0">
              <a:lnSpc>
                <a:spcPct val="10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BCD: 4 bits can hold only 10 different values (0 to 9)</a:t>
            </a:r>
          </a:p>
        </p:txBody>
      </p:sp>
      <p:graphicFrame>
        <p:nvGraphicFramePr>
          <p:cNvPr id="243" name="Shape 243"/>
          <p:cNvGraphicFramePr/>
          <p:nvPr/>
        </p:nvGraphicFramePr>
        <p:xfrm>
          <a:off x="1066800" y="3352800"/>
          <a:ext cx="3000000" cy="3000000"/>
        </p:xfrm>
        <a:graphic>
          <a:graphicData uri="http://schemas.openxmlformats.org/drawingml/2006/table">
            <a:tbl>
              <a:tblPr>
                <a:noFill/>
                <a:tableStyleId>{B61229BF-54DC-45BD-B719-490704D57A27}</a:tableStyleId>
              </a:tblPr>
              <a:tblGrid>
                <a:gridCol w="1401750"/>
                <a:gridCol w="1646225"/>
                <a:gridCol w="1157275"/>
                <a:gridCol w="1662100"/>
                <a:gridCol w="1143000"/>
              </a:tblGrid>
              <a:tr h="304800">
                <a:tc>
                  <a:txBody>
                    <a:bodyPr/>
                    <a:lstStyle/>
                    <a:p>
                      <a:pPr marL="0" marR="0" lvl="0" indent="0" algn="ctr"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Pr>
                        <a:t>No. of Bits</a:t>
                      </a:r>
                    </a:p>
                  </a:txBody>
                  <a:tcPr marL="0" marR="0" marT="0" marB="0">
                    <a:lnL w="12700" cap="flat">
                      <a:solidFill>
                        <a:srgbClr val="FF9F11"/>
                      </a:solidFill>
                      <a:prstDash val="solid"/>
                      <a:round/>
                      <a:headEnd type="none" w="med" len="med"/>
                      <a:tailEnd type="none" w="med" len="med"/>
                    </a:lnL>
                    <a:lnR w="19050" cap="flat">
                      <a:solidFill>
                        <a:schemeClr val="lt1"/>
                      </a:solidFill>
                      <a:prstDash val="solid"/>
                      <a:round/>
                      <a:headEnd type="none" w="med" len="med"/>
                      <a:tailEnd type="none" w="med" len="med"/>
                    </a:lnR>
                    <a:lnT w="12700" cap="flat">
                      <a:solidFill>
                        <a:srgbClr val="FF9F11"/>
                      </a:solidFill>
                      <a:prstDash val="solid"/>
                      <a:round/>
                      <a:headEnd type="none" w="med" len="med"/>
                      <a:tailEnd type="none" w="med" len="med"/>
                    </a:lnT>
                    <a:lnB w="12700" cap="flat">
                      <a:solidFill>
                        <a:srgbClr val="FF9F11"/>
                      </a:solidFill>
                      <a:prstDash val="solid"/>
                      <a:round/>
                      <a:headEnd type="none" w="med" len="med"/>
                      <a:tailEnd type="none" w="med" len="med"/>
                    </a:lnB>
                    <a:solidFill>
                      <a:srgbClr val="FF9F11"/>
                    </a:solidFill>
                  </a:tcPr>
                </a:tc>
                <a:tc gridSpan="2">
                  <a:txBody>
                    <a:bodyPr/>
                    <a:lstStyle/>
                    <a:p>
                      <a:pPr marL="0" marR="0" lvl="0" indent="0" algn="ctr"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Pr>
                        <a:t>BCD Range</a:t>
                      </a:r>
                    </a:p>
                  </a:txBody>
                  <a:tcPr marL="0" marR="0" marT="0" marB="0">
                    <a:lnL w="19050" cap="flat">
                      <a:solidFill>
                        <a:schemeClr val="lt1"/>
                      </a:solidFill>
                      <a:prstDash val="solid"/>
                      <a:round/>
                      <a:headEnd type="none" w="med" len="med"/>
                      <a:tailEnd type="none" w="med" len="med"/>
                    </a:lnL>
                    <a:lnR w="19050" cap="flat">
                      <a:solidFill>
                        <a:schemeClr val="lt1"/>
                      </a:solidFill>
                      <a:prstDash val="solid"/>
                      <a:round/>
                      <a:headEnd type="none" w="med" len="med"/>
                      <a:tailEnd type="none" w="med" len="med"/>
                    </a:lnR>
                    <a:lnT w="12700" cap="flat">
                      <a:solidFill>
                        <a:srgbClr val="FF9F11"/>
                      </a:solidFill>
                      <a:prstDash val="solid"/>
                      <a:round/>
                      <a:headEnd type="none" w="med" len="med"/>
                      <a:tailEnd type="none" w="med" len="med"/>
                    </a:lnT>
                    <a:lnB w="12700" cap="flat">
                      <a:solidFill>
                        <a:srgbClr val="FF9F11"/>
                      </a:solidFill>
                      <a:prstDash val="solid"/>
                      <a:round/>
                      <a:headEnd type="none" w="med" len="med"/>
                      <a:tailEnd type="none" w="med" len="med"/>
                    </a:lnB>
                    <a:solidFill>
                      <a:srgbClr val="FF9F11"/>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Pr>
                        <a:t>Binary Range</a:t>
                      </a:r>
                    </a:p>
                  </a:txBody>
                  <a:tcPr marL="0" marR="0" marT="0" marB="0">
                    <a:lnL w="19050" cap="flat">
                      <a:solidFill>
                        <a:schemeClr val="lt1"/>
                      </a:solidFill>
                      <a:prstDash val="solid"/>
                      <a:round/>
                      <a:headEnd type="none" w="med" len="med"/>
                      <a:tailEnd type="none" w="med" len="med"/>
                    </a:lnL>
                    <a:lnR w="12700" cap="flat">
                      <a:solidFill>
                        <a:srgbClr val="FF9F11"/>
                      </a:solidFill>
                      <a:prstDash val="solid"/>
                      <a:round/>
                      <a:headEnd type="none" w="med" len="med"/>
                      <a:tailEnd type="none" w="med" len="med"/>
                    </a:lnR>
                    <a:lnT w="12700" cap="flat">
                      <a:solidFill>
                        <a:srgbClr val="FF9F11"/>
                      </a:solidFill>
                      <a:prstDash val="solid"/>
                      <a:round/>
                      <a:headEnd type="none" w="med" len="med"/>
                      <a:tailEnd type="none" w="med" len="med"/>
                    </a:lnT>
                    <a:lnB w="12700" cap="flat">
                      <a:solidFill>
                        <a:srgbClr val="FF9F11"/>
                      </a:solidFill>
                      <a:prstDash val="solid"/>
                      <a:round/>
                      <a:headEnd type="none" w="med" len="med"/>
                      <a:tailEnd type="none" w="med" len="med"/>
                    </a:lnB>
                    <a:solidFill>
                      <a:srgbClr val="FF9F11"/>
                    </a:solidFill>
                  </a:tcPr>
                </a:tc>
                <a:tc hMerge="1">
                  <a:txBody>
                    <a:bodyPr/>
                    <a:lstStyle/>
                    <a:p>
                      <a:endParaRPr lang="en-US"/>
                    </a:p>
                  </a:txBody>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4</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FF9F11"/>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a:t>
                      </a:r>
                    </a:p>
                  </a:txBody>
                  <a:tcPr marL="0" marR="0" marT="0" marB="0">
                    <a:lnL w="12700" cap="flat">
                      <a:solidFill>
                        <a:srgbClr val="000099"/>
                      </a:solidFill>
                      <a:prstDash val="solid"/>
                      <a:round/>
                      <a:headEnd type="none" w="med" len="med"/>
                      <a:tailEnd type="none" w="med" len="med"/>
                    </a:lnL>
                    <a:lnT w="12700" cap="flat">
                      <a:solidFill>
                        <a:srgbClr val="FF9F11"/>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1 digit</a:t>
                      </a:r>
                    </a:p>
                  </a:txBody>
                  <a:tcPr marL="0" marR="0" marT="0" marB="0">
                    <a:lnR w="12700" cap="flat">
                      <a:solidFill>
                        <a:srgbClr val="000099"/>
                      </a:solidFill>
                      <a:prstDash val="solid"/>
                      <a:round/>
                      <a:headEnd type="none" w="med" len="med"/>
                      <a:tailEnd type="none" w="med" len="med"/>
                    </a:lnR>
                    <a:lnT w="12700" cap="flat">
                      <a:solidFill>
                        <a:srgbClr val="FF9F11"/>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0-15</a:t>
                      </a:r>
                    </a:p>
                  </a:txBody>
                  <a:tcPr marL="0" marR="0" marT="0" marB="0">
                    <a:lnL w="12700" cap="flat">
                      <a:solidFill>
                        <a:srgbClr val="000099"/>
                      </a:solidFill>
                      <a:prstDash val="solid"/>
                      <a:round/>
                      <a:headEnd type="none" w="med" len="med"/>
                      <a:tailEnd type="none" w="med" len="med"/>
                    </a:lnL>
                    <a:lnT w="12700" cap="flat">
                      <a:solidFill>
                        <a:srgbClr val="FF9F11"/>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1+ digit</a:t>
                      </a:r>
                    </a:p>
                  </a:txBody>
                  <a:tcPr marL="0" marR="0" marT="0" marB="0">
                    <a:lnR w="12700" cap="flat">
                      <a:solidFill>
                        <a:srgbClr val="000099"/>
                      </a:solidFill>
                      <a:prstDash val="solid"/>
                      <a:round/>
                      <a:headEnd type="none" w="med" len="med"/>
                      <a:tailEnd type="none" w="med" len="med"/>
                    </a:lnR>
                    <a:lnT w="12700" cap="flat">
                      <a:solidFill>
                        <a:srgbClr val="FF9F11"/>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8</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0-99</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0-255</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12</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0-999</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533400" marR="0" lvl="0" indent="-53340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3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0-4,095</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3+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16</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0-9,999</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4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0-65,535</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4+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0-99,999</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5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0-1 million</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6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24</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0-999,999</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6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0-16 million</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7+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32</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0-99,999,999</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8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0-4 billion</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9+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64</a:t>
                      </a:r>
                    </a:p>
                  </a:txBody>
                  <a:tcPr marL="0" marR="0" marT="0" marB="0">
                    <a:lnL w="12700" cap="flat">
                      <a:solidFill>
                        <a:srgbClr val="000099"/>
                      </a:solidFill>
                      <a:prstDash val="solid"/>
                      <a:round/>
                      <a:headEnd type="none" w="med" len="med"/>
                      <a:tailEnd type="none" w="med" len="med"/>
                    </a:lnL>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0-(10</a:t>
                      </a:r>
                      <a:r>
                        <a:rPr lang="en-US" sz="1400" b="0" i="0" u="none" strike="noStrike" cap="none" baseline="30000">
                          <a:solidFill>
                            <a:schemeClr val="dk1"/>
                          </a:solidFill>
                          <a:latin typeface="Arial"/>
                          <a:ea typeface="Arial"/>
                          <a:cs typeface="Arial"/>
                          <a:sym typeface="Arial"/>
                        </a:rPr>
                        <a:t>16</a:t>
                      </a:r>
                      <a:r>
                        <a:rPr lang="en-US" sz="1400" b="0" i="0" u="none" strike="noStrike" cap="none" baseline="0">
                          <a:solidFill>
                            <a:schemeClr val="dk1"/>
                          </a:solidFill>
                          <a:latin typeface="Arial"/>
                          <a:ea typeface="Arial"/>
                          <a:cs typeface="Arial"/>
                          <a:sym typeface="Arial"/>
                        </a:rPr>
                        <a:t>-1)</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16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0-16 quintillion</a:t>
                      </a:r>
                    </a:p>
                  </a:txBody>
                  <a:tcPr marL="0" marR="0" marT="0" marB="0">
                    <a:lnL w="12700" cap="flat">
                      <a:solidFill>
                        <a:srgbClr val="000099"/>
                      </a:solidFill>
                      <a:prstDash val="solid"/>
                      <a:round/>
                      <a:headEnd type="none" w="med" len="med"/>
                      <a:tailEnd type="none" w="med" len="med"/>
                    </a:lnL>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19+ digits</a:t>
                      </a:r>
                    </a:p>
                  </a:txBody>
                  <a:tcPr marL="0" marR="0" marT="0" marB="0">
                    <a:lnR w="12700" cap="flat">
                      <a:solidFill>
                        <a:srgbClr val="000099"/>
                      </a:solidFill>
                      <a:prstDash val="solid"/>
                      <a:round/>
                      <a:headEnd type="none" w="med" len="med"/>
                      <a:tailEnd type="none" w="med" len="med"/>
                    </a:lnR>
                    <a:lnT w="12700" cap="flat">
                      <a:solidFill>
                        <a:srgbClr val="000099"/>
                      </a:solidFill>
                      <a:prstDash val="solid"/>
                      <a:round/>
                      <a:headEnd type="none" w="med" len="med"/>
                      <a:tailEnd type="none" w="med" len="med"/>
                    </a:lnT>
                    <a:lnB w="12700" cap="flat">
                      <a:solidFill>
                        <a:srgbClr val="000099"/>
                      </a:solidFill>
                      <a:prstDash val="solid"/>
                      <a:round/>
                      <a:headEnd type="none" w="med" len="med"/>
                      <a:tailEnd type="none" w="med" len="med"/>
                    </a:lnB>
                  </a:tcPr>
                </a:tc>
              </a:tr>
            </a:tbl>
          </a:graphicData>
        </a:graphic>
      </p:graphicFrame>
      <p:sp>
        <p:nvSpPr>
          <p:cNvPr id="244" name="Shape 244"/>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45" name="Shape 245"/>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Shape 629"/>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30" name="Shape 63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Floating Point in the Computer</a:t>
            </a:r>
          </a:p>
        </p:txBody>
      </p:sp>
      <p:sp>
        <p:nvSpPr>
          <p:cNvPr id="631" name="Shape 631"/>
          <p:cNvSpPr txBox="1">
            <a:spLocks noGrp="1"/>
          </p:cNvSpPr>
          <p:nvPr>
            <p:ph type="body" idx="1"/>
          </p:nvPr>
        </p:nvSpPr>
        <p:spPr>
          <a:xfrm>
            <a:off x="914400" y="1524000"/>
            <a:ext cx="6934199" cy="2590800"/>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Typical floating point format</a:t>
            </a:r>
          </a:p>
          <a:p>
            <a:pPr marL="742950" marR="0" lvl="1" indent="-285750" algn="l" rtl="0">
              <a:lnSpc>
                <a:spcPct val="10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32 bits provide range ~10</a:t>
            </a:r>
            <a:r>
              <a:rPr lang="en-US" sz="2000" b="0" i="0" u="none" strike="noStrike" cap="none" baseline="30000">
                <a:solidFill>
                  <a:schemeClr val="dk1"/>
                </a:solidFill>
                <a:latin typeface="Arial"/>
                <a:ea typeface="Arial"/>
                <a:cs typeface="Arial"/>
                <a:sym typeface="Arial"/>
              </a:rPr>
              <a:t>-38</a:t>
            </a:r>
            <a:r>
              <a:rPr lang="en-US" sz="2000" b="0" i="0" u="none" strike="noStrike" cap="none" baseline="0">
                <a:solidFill>
                  <a:schemeClr val="dk1"/>
                </a:solidFill>
                <a:latin typeface="Arial"/>
                <a:ea typeface="Arial"/>
                <a:cs typeface="Arial"/>
                <a:sym typeface="Arial"/>
              </a:rPr>
              <a:t> to 10</a:t>
            </a:r>
            <a:r>
              <a:rPr lang="en-US" sz="2000" b="0" i="0" u="none" strike="noStrike" cap="none" baseline="30000">
                <a:solidFill>
                  <a:schemeClr val="dk1"/>
                </a:solidFill>
                <a:latin typeface="Arial"/>
                <a:ea typeface="Arial"/>
                <a:cs typeface="Arial"/>
                <a:sym typeface="Arial"/>
              </a:rPr>
              <a:t>+38</a:t>
            </a:r>
          </a:p>
          <a:p>
            <a:pPr marL="742950" marR="0" lvl="1" indent="-285750" algn="l" rtl="0">
              <a:lnSpc>
                <a:spcPct val="10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8-bit exponent = 256 levels</a:t>
            </a:r>
          </a:p>
          <a:p>
            <a:pPr marL="1143000" marR="0" lvl="2" indent="-228600" algn="l" rtl="0">
              <a:lnSpc>
                <a:spcPct val="100000"/>
              </a:lnSpc>
              <a:spcBef>
                <a:spcPts val="360"/>
              </a:spcBef>
              <a:spcAft>
                <a:spcPts val="0"/>
              </a:spcAft>
              <a:buClr>
                <a:srgbClr val="000080"/>
              </a:buClr>
              <a:buSzPct val="50000"/>
              <a:buFont typeface="Arial"/>
              <a:buChar char="•"/>
            </a:pPr>
            <a:r>
              <a:rPr lang="en-US" sz="1800" b="0" i="0" u="none" strike="noStrike" cap="none" baseline="0">
                <a:solidFill>
                  <a:schemeClr val="dk1"/>
                </a:solidFill>
                <a:latin typeface="Arial"/>
                <a:ea typeface="Arial"/>
                <a:cs typeface="Arial"/>
                <a:sym typeface="Arial"/>
              </a:rPr>
              <a:t>Excess-128 notation </a:t>
            </a:r>
          </a:p>
          <a:p>
            <a:pPr marL="742950" marR="0" lvl="1" indent="-285750" algn="l" rtl="0">
              <a:lnSpc>
                <a:spcPct val="100000"/>
              </a:lnSpc>
              <a:spcBef>
                <a:spcPts val="400"/>
              </a:spcBef>
              <a:spcAft>
                <a:spcPts val="0"/>
              </a:spcAft>
              <a:buClr>
                <a:srgbClr val="FF9F11"/>
              </a:buClr>
              <a:buSzPct val="100000"/>
              <a:buFont typeface="Arial"/>
              <a:buChar char="▪"/>
            </a:pPr>
            <a:r>
              <a:rPr lang="en-US" sz="2000" b="0" i="0" u="none" strike="noStrike" cap="none" baseline="0">
                <a:solidFill>
                  <a:schemeClr val="dk1"/>
                </a:solidFill>
                <a:latin typeface="Arial"/>
                <a:ea typeface="Arial"/>
                <a:cs typeface="Arial"/>
                <a:sym typeface="Arial"/>
              </a:rPr>
              <a:t>23/24 bits of mantissa: approximately 7 decimal digits of precision</a:t>
            </a:r>
          </a:p>
          <a:p>
            <a:pPr marL="342900" marR="0" lvl="0" indent="-215900" algn="l" rtl="0">
              <a:spcBef>
                <a:spcPts val="400"/>
              </a:spcBef>
              <a:spcAft>
                <a:spcPts val="0"/>
              </a:spcAft>
              <a:buClr>
                <a:srgbClr val="000080"/>
              </a:buClr>
              <a:buFont typeface="Arial"/>
              <a:buNone/>
            </a:pPr>
            <a:endParaRPr sz="2000" b="0" i="0" u="none" strike="noStrike" cap="none" baseline="0">
              <a:solidFill>
                <a:schemeClr val="dk1"/>
              </a:solidFill>
              <a:latin typeface="Arial"/>
              <a:ea typeface="Arial"/>
              <a:cs typeface="Arial"/>
              <a:sym typeface="Arial"/>
            </a:endParaRPr>
          </a:p>
        </p:txBody>
      </p:sp>
      <p:pic>
        <p:nvPicPr>
          <p:cNvPr id="632" name="Shape 632"/>
          <p:cNvPicPr preferRelativeResize="0"/>
          <p:nvPr/>
        </p:nvPicPr>
        <p:blipFill rotWithShape="1">
          <a:blip r:embed="rId3">
            <a:alphaModFix/>
          </a:blip>
          <a:srcRect/>
          <a:stretch/>
        </p:blipFill>
        <p:spPr>
          <a:xfrm>
            <a:off x="2209800" y="3886200"/>
            <a:ext cx="4479924" cy="2181224"/>
          </a:xfrm>
          <a:prstGeom prst="rect">
            <a:avLst/>
          </a:prstGeom>
          <a:noFill/>
          <a:ln>
            <a:noFill/>
          </a:ln>
        </p:spPr>
      </p:pic>
      <p:sp>
        <p:nvSpPr>
          <p:cNvPr id="633" name="Shape 633"/>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sp>
        <p:nvSpPr>
          <p:cNvPr id="638" name="Shape 638"/>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39" name="Shape 639"/>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IEEE 754 Standard </a:t>
            </a:r>
          </a:p>
        </p:txBody>
      </p:sp>
      <p:sp>
        <p:nvSpPr>
          <p:cNvPr id="640" name="Shape 640"/>
          <p:cNvSpPr txBox="1">
            <a:spLocks noGrp="1"/>
          </p:cNvSpPr>
          <p:nvPr>
            <p:ph type="body" idx="1"/>
          </p:nvPr>
        </p:nvSpPr>
        <p:spPr>
          <a:xfrm>
            <a:off x="914400" y="1524000"/>
            <a:ext cx="74676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32-bit Floating Point Value Definition</a:t>
            </a:r>
          </a:p>
        </p:txBody>
      </p:sp>
      <p:graphicFrame>
        <p:nvGraphicFramePr>
          <p:cNvPr id="641" name="Shape 641"/>
          <p:cNvGraphicFramePr/>
          <p:nvPr/>
        </p:nvGraphicFramePr>
        <p:xfrm>
          <a:off x="1447800" y="2286000"/>
          <a:ext cx="3000000" cy="3000000"/>
        </p:xfrm>
        <a:graphic>
          <a:graphicData uri="http://schemas.openxmlformats.org/drawingml/2006/table">
            <a:tbl>
              <a:tblPr>
                <a:noFill/>
                <a:tableStyleId>{95E00371-25B6-446A-BA69-D0961182EA29}</a:tableStyleId>
              </a:tblPr>
              <a:tblGrid>
                <a:gridCol w="1600200"/>
                <a:gridCol w="2438400"/>
                <a:gridCol w="2286000"/>
              </a:tblGrid>
              <a:tr h="527050">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Exponent</a:t>
                      </a:r>
                    </a:p>
                  </a:txBody>
                  <a:tcPr marL="0" marR="0" marT="0" marB="0">
                    <a:lnL w="19050" cap="flat">
                      <a:solidFill>
                        <a:srgbClr val="FF9F11"/>
                      </a:solidFill>
                      <a:prstDash val="solid"/>
                      <a:round/>
                      <a:headEnd type="none" w="med" len="med"/>
                      <a:tailEnd type="none" w="med" len="med"/>
                    </a:lnL>
                    <a:lnR w="12700" cap="flat">
                      <a:solidFill>
                        <a:srgbClr val="FF9F11"/>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rgbClr val="000099"/>
                      </a:solidFill>
                      <a:prstDash val="solid"/>
                      <a:round/>
                      <a:headEnd type="none" w="med" len="med"/>
                      <a:tailEnd type="none" w="med" len="med"/>
                    </a:lnB>
                    <a:solidFill>
                      <a:srgbClr val="FF9F11"/>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Mantissa</a:t>
                      </a:r>
                    </a:p>
                  </a:txBody>
                  <a:tcPr marL="0" marR="0" marT="0" marB="0">
                    <a:lnL w="12700" cap="flat">
                      <a:solidFill>
                        <a:srgbClr val="FF9F11"/>
                      </a:solidFill>
                      <a:prstDash val="solid"/>
                      <a:round/>
                      <a:headEnd type="none" w="med" len="med"/>
                      <a:tailEnd type="none" w="med" len="med"/>
                    </a:lnL>
                    <a:lnR w="12700" cap="flat">
                      <a:solidFill>
                        <a:srgbClr val="FF9F11"/>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rgbClr val="000099"/>
                      </a:solidFill>
                      <a:prstDash val="solid"/>
                      <a:round/>
                      <a:headEnd type="none" w="med" len="med"/>
                      <a:tailEnd type="none" w="med" len="med"/>
                    </a:lnB>
                    <a:solidFill>
                      <a:srgbClr val="FF9F11"/>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n-US" sz="2000" b="0" i="0" u="none" strike="noStrike" cap="none" baseline="0">
                          <a:solidFill>
                            <a:schemeClr val="lt1"/>
                          </a:solidFill>
                          <a:latin typeface="Arial"/>
                          <a:ea typeface="Arial"/>
                          <a:cs typeface="Arial"/>
                          <a:sym typeface="Arial"/>
                        </a:rPr>
                        <a:t>Value</a:t>
                      </a:r>
                    </a:p>
                  </a:txBody>
                  <a:tcPr marL="0" marR="0" marT="0" marB="0">
                    <a:lnL w="12700" cap="flat">
                      <a:solidFill>
                        <a:srgbClr val="FF9F11"/>
                      </a:solidFill>
                      <a:prstDash val="solid"/>
                      <a:round/>
                      <a:headEnd type="none" w="med" len="med"/>
                      <a:tailEnd type="none" w="med" len="med"/>
                    </a:lnL>
                    <a:lnR w="19050" cap="flat">
                      <a:solidFill>
                        <a:srgbClr val="FF9F11"/>
                      </a:solidFill>
                      <a:prstDash val="solid"/>
                      <a:round/>
                      <a:headEnd type="none" w="med" len="med"/>
                      <a:tailEnd type="none" w="med" len="med"/>
                    </a:lnR>
                    <a:lnT w="19050" cap="flat">
                      <a:solidFill>
                        <a:srgbClr val="FF9F11"/>
                      </a:solidFill>
                      <a:prstDash val="solid"/>
                      <a:round/>
                      <a:headEnd type="none" w="med" len="med"/>
                      <a:tailEnd type="none" w="med" len="med"/>
                    </a:lnT>
                    <a:lnB w="19050" cap="flat">
                      <a:solidFill>
                        <a:srgbClr val="000099"/>
                      </a:solidFill>
                      <a:prstDash val="solid"/>
                      <a:round/>
                      <a:headEnd type="none" w="med" len="med"/>
                      <a:tailEnd type="none" w="med" len="med"/>
                    </a:lnB>
                    <a:solidFill>
                      <a:srgbClr val="FF9F11"/>
                    </a:solidFill>
                  </a:tcPr>
                </a:tc>
              </a:tr>
              <a:tr h="527050">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0</a:t>
                      </a:r>
                    </a:p>
                  </a:txBody>
                  <a:tcPr marL="0" marR="0" marT="0" marB="0">
                    <a:lnL w="19050" cap="flat">
                      <a:solidFill>
                        <a:srgbClr val="000099"/>
                      </a:solidFill>
                      <a:prstDash val="solid"/>
                      <a:round/>
                      <a:headEnd type="none" w="med" len="med"/>
                      <a:tailEnd type="none" w="med" len="med"/>
                    </a:lnL>
                    <a:lnT w="19050" cap="flat">
                      <a:solidFill>
                        <a:srgbClr val="000099"/>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mo"/>
                        <a:buNone/>
                      </a:pPr>
                      <a:r>
                        <a:rPr lang="en-US" sz="2000" b="0" i="0" u="none" strike="noStrike" cap="none" baseline="0">
                          <a:solidFill>
                            <a:schemeClr val="dk1"/>
                          </a:solidFill>
                          <a:latin typeface="Arimo"/>
                          <a:ea typeface="Arimo"/>
                          <a:cs typeface="Arimo"/>
                          <a:sym typeface="Arimo"/>
                        </a:rPr>
                        <a:t>±0</a:t>
                      </a:r>
                    </a:p>
                  </a:txBody>
                  <a:tcPr marL="0" marR="0" marT="0" marB="0">
                    <a:lnT w="19050" cap="flat">
                      <a:solidFill>
                        <a:srgbClr val="000099"/>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0</a:t>
                      </a:r>
                    </a:p>
                  </a:txBody>
                  <a:tcPr marL="0" marR="0" marT="0" marB="0">
                    <a:lnR w="19050" cap="flat">
                      <a:solidFill>
                        <a:srgbClr val="000099"/>
                      </a:solidFill>
                      <a:prstDash val="solid"/>
                      <a:round/>
                      <a:headEnd type="none" w="med" len="med"/>
                      <a:tailEnd type="none" w="med" len="med"/>
                    </a:lnR>
                    <a:lnT w="19050" cap="flat">
                      <a:solidFill>
                        <a:srgbClr val="000099"/>
                      </a:solidFill>
                      <a:prstDash val="solid"/>
                      <a:round/>
                      <a:headEnd type="none" w="med" len="med"/>
                      <a:tailEnd type="none" w="med" len="med"/>
                    </a:lnT>
                  </a:tcPr>
                </a:tc>
              </a:tr>
              <a:tr h="527050">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0</a:t>
                      </a:r>
                    </a:p>
                  </a:txBody>
                  <a:tcPr marL="0" marR="0" marT="0" marB="0">
                    <a:lnL w="19050" cap="flat">
                      <a:solidFill>
                        <a:srgbClr val="000099"/>
                      </a:solidFill>
                      <a:prstDash val="solid"/>
                      <a:round/>
                      <a:headEnd type="none" w="med" len="med"/>
                      <a:tailEnd type="none" w="med" len="med"/>
                    </a:lnL>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Not 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mo"/>
                        <a:buNone/>
                      </a:pPr>
                      <a:r>
                        <a:rPr lang="en-US" sz="2000" b="0" i="0" u="none" strike="noStrike" cap="none" baseline="0">
                          <a:solidFill>
                            <a:schemeClr val="dk1"/>
                          </a:solidFill>
                          <a:latin typeface="Arimo"/>
                          <a:ea typeface="Arimo"/>
                          <a:cs typeface="Arimo"/>
                          <a:sym typeface="Arimo"/>
                        </a:rPr>
                        <a:t>±2</a:t>
                      </a:r>
                      <a:r>
                        <a:rPr lang="en-US" sz="2000" b="0" i="0" u="none" strike="noStrike" cap="none" baseline="30000">
                          <a:solidFill>
                            <a:schemeClr val="dk1"/>
                          </a:solidFill>
                          <a:latin typeface="Arimo"/>
                          <a:ea typeface="Arimo"/>
                          <a:cs typeface="Arimo"/>
                          <a:sym typeface="Arimo"/>
                        </a:rPr>
                        <a:t>-126 </a:t>
                      </a:r>
                      <a:r>
                        <a:rPr lang="en-US" sz="2000" b="0" i="0" u="none" strike="noStrike" cap="none" baseline="0">
                          <a:solidFill>
                            <a:schemeClr val="dk1"/>
                          </a:solidFill>
                          <a:latin typeface="Arimo"/>
                          <a:ea typeface="Arimo"/>
                          <a:cs typeface="Arimo"/>
                          <a:sym typeface="Arimo"/>
                        </a:rPr>
                        <a:t>x 0.M</a:t>
                      </a:r>
                    </a:p>
                  </a:txBody>
                  <a:tcPr marL="0" marR="0" marT="0" marB="0">
                    <a:lnR w="19050" cap="flat">
                      <a:solidFill>
                        <a:srgbClr val="000099"/>
                      </a:solidFill>
                      <a:prstDash val="solid"/>
                      <a:round/>
                      <a:headEnd type="none" w="med" len="med"/>
                      <a:tailEnd type="none" w="med" len="med"/>
                    </a:lnR>
                  </a:tcPr>
                </a:tc>
              </a:tr>
              <a:tr h="527050">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1</a:t>
                      </a:r>
                      <a:r>
                        <a:rPr lang="en-US" sz="2000" b="0" i="0" u="none" strike="noStrike" cap="none" baseline="30000">
                          <a:solidFill>
                            <a:schemeClr val="dk1"/>
                          </a:solidFill>
                          <a:latin typeface="Arial"/>
                          <a:ea typeface="Arial"/>
                          <a:cs typeface="Arial"/>
                          <a:sym typeface="Arial"/>
                        </a:rPr>
                        <a:t>-254</a:t>
                      </a:r>
                    </a:p>
                  </a:txBody>
                  <a:tcPr marL="0" marR="0" marT="0" marB="0">
                    <a:lnL w="19050" cap="flat">
                      <a:solidFill>
                        <a:srgbClr val="000099"/>
                      </a:solidFill>
                      <a:prstDash val="solid"/>
                      <a:round/>
                      <a:headEnd type="none" w="med" len="med"/>
                      <a:tailEnd type="none" w="med" len="med"/>
                    </a:lnL>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Any</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mo"/>
                        <a:buNone/>
                      </a:pPr>
                      <a:r>
                        <a:rPr lang="en-US" sz="2000" b="0" i="0" u="none" strike="noStrike" cap="none" baseline="0">
                          <a:solidFill>
                            <a:schemeClr val="dk1"/>
                          </a:solidFill>
                          <a:latin typeface="Arimo"/>
                          <a:ea typeface="Arimo"/>
                          <a:cs typeface="Arimo"/>
                          <a:sym typeface="Arimo"/>
                        </a:rPr>
                        <a:t>±2</a:t>
                      </a:r>
                      <a:r>
                        <a:rPr lang="en-US" sz="2000" b="0" i="0" u="none" strike="noStrike" cap="none" baseline="30000">
                          <a:solidFill>
                            <a:schemeClr val="dk1"/>
                          </a:solidFill>
                          <a:latin typeface="Arimo"/>
                          <a:ea typeface="Arimo"/>
                          <a:cs typeface="Arimo"/>
                          <a:sym typeface="Arimo"/>
                        </a:rPr>
                        <a:t>-127 </a:t>
                      </a:r>
                      <a:r>
                        <a:rPr lang="en-US" sz="2000" b="0" i="0" u="none" strike="noStrike" cap="none" baseline="0">
                          <a:solidFill>
                            <a:schemeClr val="dk1"/>
                          </a:solidFill>
                          <a:latin typeface="Arimo"/>
                          <a:ea typeface="Arimo"/>
                          <a:cs typeface="Arimo"/>
                          <a:sym typeface="Arimo"/>
                        </a:rPr>
                        <a:t>x 1.M</a:t>
                      </a:r>
                    </a:p>
                  </a:txBody>
                  <a:tcPr marL="0" marR="0" marT="0" marB="0">
                    <a:lnR w="19050" cap="flat">
                      <a:solidFill>
                        <a:srgbClr val="000099"/>
                      </a:solidFill>
                      <a:prstDash val="solid"/>
                      <a:round/>
                      <a:headEnd type="none" w="med" len="med"/>
                      <a:tailEnd type="none" w="med" len="med"/>
                    </a:lnR>
                  </a:tcPr>
                </a:tc>
              </a:tr>
              <a:tr h="527050">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255</a:t>
                      </a:r>
                    </a:p>
                  </a:txBody>
                  <a:tcPr marL="0" marR="0" marT="0" marB="0">
                    <a:lnL w="19050" cap="flat">
                      <a:solidFill>
                        <a:srgbClr val="000099"/>
                      </a:solidFill>
                      <a:prstDash val="solid"/>
                      <a:round/>
                      <a:headEnd type="none" w="med" len="med"/>
                      <a:tailEnd type="none" w="med" len="med"/>
                    </a:lnL>
                  </a:tcPr>
                </a:tc>
                <a:tc>
                  <a:txBody>
                    <a:bodyPr/>
                    <a:lstStyle/>
                    <a:p>
                      <a:pPr marL="0" marR="0" lvl="0" indent="0" algn="l" rtl="0">
                        <a:lnSpc>
                          <a:spcPct val="100000"/>
                        </a:lnSpc>
                        <a:spcBef>
                          <a:spcPts val="0"/>
                        </a:spcBef>
                        <a:spcAft>
                          <a:spcPts val="0"/>
                        </a:spcAft>
                        <a:buClr>
                          <a:schemeClr val="dk1"/>
                        </a:buClr>
                        <a:buSzPct val="25000"/>
                        <a:buFont typeface="Arimo"/>
                        <a:buNone/>
                      </a:pPr>
                      <a:r>
                        <a:rPr lang="en-US" sz="2000" b="0" i="0" u="none" strike="noStrike" cap="none" baseline="0">
                          <a:solidFill>
                            <a:schemeClr val="dk1"/>
                          </a:solidFill>
                          <a:latin typeface="Arimo"/>
                          <a:ea typeface="Arimo"/>
                          <a:cs typeface="Arimo"/>
                          <a:sym typeface="Arimo"/>
                        </a:rPr>
                        <a:t>±0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mo"/>
                        <a:buNone/>
                      </a:pPr>
                      <a:r>
                        <a:rPr lang="en-US" sz="2000" b="0" i="0" u="none" strike="noStrike" cap="none" baseline="0">
                          <a:solidFill>
                            <a:schemeClr val="dk1"/>
                          </a:solidFill>
                          <a:latin typeface="Arimo"/>
                          <a:ea typeface="Arimo"/>
                          <a:cs typeface="Arimo"/>
                          <a:sym typeface="Arimo"/>
                        </a:rPr>
                        <a:t>±∞</a:t>
                      </a:r>
                    </a:p>
                  </a:txBody>
                  <a:tcPr marL="0" marR="0" marT="0" marB="0">
                    <a:lnR w="19050" cap="flat">
                      <a:solidFill>
                        <a:srgbClr val="000099"/>
                      </a:solidFill>
                      <a:prstDash val="solid"/>
                      <a:round/>
                      <a:headEnd type="none" w="med" len="med"/>
                      <a:tailEnd type="none" w="med" len="med"/>
                    </a:lnR>
                  </a:tcPr>
                </a:tc>
              </a:tr>
              <a:tr h="527050">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255</a:t>
                      </a:r>
                    </a:p>
                  </a:txBody>
                  <a:tcPr marL="0" marR="0" marT="0" marB="0">
                    <a:lnL w="19050" cap="flat">
                      <a:solidFill>
                        <a:srgbClr val="000099"/>
                      </a:solidFill>
                      <a:prstDash val="solid"/>
                      <a:round/>
                      <a:headEnd type="none" w="med" len="med"/>
                      <a:tailEnd type="none" w="med" len="med"/>
                    </a:lnL>
                    <a:lnB w="1905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not 0</a:t>
                      </a:r>
                    </a:p>
                  </a:txBody>
                  <a:tcPr marL="0" marR="0" marT="0" marB="0">
                    <a:lnB w="19050" cap="flat">
                      <a:solidFill>
                        <a:srgbClr val="000099"/>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a:solidFill>
                            <a:schemeClr val="dk1"/>
                          </a:solidFill>
                          <a:latin typeface="Arial"/>
                          <a:ea typeface="Arial"/>
                          <a:cs typeface="Arial"/>
                          <a:sym typeface="Arial"/>
                        </a:rPr>
                        <a:t>special condition</a:t>
                      </a:r>
                    </a:p>
                  </a:txBody>
                  <a:tcPr marL="0" marR="0" marT="0" marB="0">
                    <a:lnR w="19050" cap="flat">
                      <a:solidFill>
                        <a:srgbClr val="000099"/>
                      </a:solidFill>
                      <a:prstDash val="solid"/>
                      <a:round/>
                      <a:headEnd type="none" w="med" len="med"/>
                      <a:tailEnd type="none" w="med" len="med"/>
                    </a:lnR>
                    <a:lnB w="19050" cap="flat">
                      <a:solidFill>
                        <a:srgbClr val="000099"/>
                      </a:solidFill>
                      <a:prstDash val="solid"/>
                      <a:round/>
                      <a:headEnd type="none" w="med" len="med"/>
                      <a:tailEnd type="none" w="med" len="med"/>
                    </a:lnB>
                  </a:tcPr>
                </a:tc>
              </a:tr>
            </a:tbl>
          </a:graphicData>
        </a:graphic>
      </p:graphicFrame>
      <p:sp>
        <p:nvSpPr>
          <p:cNvPr id="642" name="Shape 642"/>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46"/>
        <p:cNvGrpSpPr/>
        <p:nvPr/>
      </p:nvGrpSpPr>
      <p:grpSpPr>
        <a:xfrm>
          <a:off x="0" y="0"/>
          <a:ext cx="0" cy="0"/>
          <a:chOff x="0" y="0"/>
          <a:chExt cx="0" cy="0"/>
        </a:xfrm>
      </p:grpSpPr>
      <p:sp>
        <p:nvSpPr>
          <p:cNvPr id="647" name="Shape 647"/>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48" name="Shape 64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3800" b="1" i="0" u="none" strike="noStrike" cap="none" baseline="0">
                <a:solidFill>
                  <a:srgbClr val="000080"/>
                </a:solidFill>
                <a:latin typeface="Arial"/>
                <a:ea typeface="Arial"/>
                <a:cs typeface="Arial"/>
                <a:sym typeface="Arial"/>
              </a:rPr>
              <a:t>Conversion: Base 10 and Base 2</a:t>
            </a:r>
          </a:p>
        </p:txBody>
      </p:sp>
      <p:sp>
        <p:nvSpPr>
          <p:cNvPr id="649" name="Shape 649"/>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Two steps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Whole and fractional parts of numbers with an embedded decimal or binary point must be converted separately</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Numbers in exponential form must be reduced to a pure decimal or binary mixed number or fraction before the conversion can be performed</a:t>
            </a:r>
          </a:p>
        </p:txBody>
      </p:sp>
      <p:sp>
        <p:nvSpPr>
          <p:cNvPr id="650" name="Shape 650"/>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Shape 655"/>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56" name="Shape 656"/>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3800" b="1" i="0" u="none" strike="noStrike" cap="none" baseline="0">
                <a:solidFill>
                  <a:srgbClr val="000080"/>
                </a:solidFill>
                <a:latin typeface="Arial"/>
                <a:ea typeface="Arial"/>
                <a:cs typeface="Arial"/>
                <a:sym typeface="Arial"/>
              </a:rPr>
              <a:t>Conversion: Base 10 and Base 2</a:t>
            </a:r>
          </a:p>
        </p:txBody>
      </p:sp>
      <p:sp>
        <p:nvSpPr>
          <p:cNvPr id="657" name="Shape 657"/>
          <p:cNvSpPr txBox="1">
            <a:spLocks noGrp="1"/>
          </p:cNvSpPr>
          <p:nvPr>
            <p:ph type="body" idx="1"/>
          </p:nvPr>
        </p:nvSpPr>
        <p:spPr>
          <a:xfrm>
            <a:off x="914400" y="1524000"/>
            <a:ext cx="7772400" cy="2185986"/>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Convert 253.75</a:t>
            </a:r>
            <a:r>
              <a:rPr lang="en-US" sz="2800" b="0" i="0" u="none" strike="noStrike" cap="none" baseline="-25000">
                <a:solidFill>
                  <a:schemeClr val="dk1"/>
                </a:solidFill>
                <a:latin typeface="Arial"/>
                <a:ea typeface="Arial"/>
                <a:cs typeface="Arial"/>
                <a:sym typeface="Arial"/>
              </a:rPr>
              <a:t>10</a:t>
            </a:r>
            <a:r>
              <a:rPr lang="en-US" sz="2800" b="0" i="0" u="none" strike="noStrike" cap="none" baseline="0">
                <a:solidFill>
                  <a:schemeClr val="dk1"/>
                </a:solidFill>
                <a:latin typeface="Arial"/>
                <a:ea typeface="Arial"/>
                <a:cs typeface="Arial"/>
                <a:sym typeface="Arial"/>
              </a:rPr>
              <a:t> to binary floating point form</a:t>
            </a:r>
          </a:p>
          <a:p>
            <a:pPr marL="342900" marR="0" lvl="0" indent="-165100" algn="l" rtl="0">
              <a:spcBef>
                <a:spcPts val="560"/>
              </a:spcBef>
              <a:spcAft>
                <a:spcPts val="0"/>
              </a:spcAft>
              <a:buClr>
                <a:srgbClr val="000080"/>
              </a:buClr>
              <a:buFont typeface="Arial"/>
              <a:buNone/>
            </a:pPr>
            <a:endParaRPr sz="2800" b="0" i="0" u="none" strike="noStrike" cap="none" baseline="0">
              <a:solidFill>
                <a:schemeClr val="dk1"/>
              </a:solidFill>
              <a:latin typeface="Arial"/>
              <a:ea typeface="Arial"/>
              <a:cs typeface="Arial"/>
              <a:sym typeface="Arial"/>
            </a:endParaRPr>
          </a:p>
        </p:txBody>
      </p:sp>
      <p:graphicFrame>
        <p:nvGraphicFramePr>
          <p:cNvPr id="658" name="Shape 658"/>
          <p:cNvGraphicFramePr/>
          <p:nvPr/>
        </p:nvGraphicFramePr>
        <p:xfrm>
          <a:off x="914400" y="2209800"/>
          <a:ext cx="3000000" cy="3000000"/>
        </p:xfrm>
        <a:graphic>
          <a:graphicData uri="http://schemas.openxmlformats.org/drawingml/2006/table">
            <a:tbl>
              <a:tblPr>
                <a:noFill/>
                <a:tableStyleId>{602F74A5-74C4-431B-A941-672900F1D8A7}</a:tableStyleId>
              </a:tblPr>
              <a:tblGrid>
                <a:gridCol w="3573450"/>
                <a:gridCol w="4351325"/>
              </a:tblGrid>
              <a:tr h="457200">
                <a:tc>
                  <a:txBody>
                    <a:bodyPr/>
                    <a:lstStyle/>
                    <a:p>
                      <a:pPr marL="0" marR="0" lvl="0" indent="0"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 Multiply number by 100</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25375</a:t>
                      </a:r>
                    </a:p>
                  </a:txBody>
                  <a:tcPr marL="0" marR="0" marT="0" marB="0"/>
                </a:tc>
              </a:tr>
              <a:tr h="822325">
                <a:tc>
                  <a:txBody>
                    <a:bodyPr/>
                    <a:lstStyle/>
                    <a:p>
                      <a:pPr marL="227011" marR="0" lvl="0" indent="-227011"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Convert to binary equivalent</a:t>
                      </a:r>
                    </a:p>
                  </a:txBody>
                  <a:tcPr marL="0" marR="0" marT="0" marB="0"/>
                </a:tc>
                <a:tc>
                  <a:txBody>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110 0011 0001 1111 or 1.1000 1100 0111 11 x 2</a:t>
                      </a:r>
                      <a:r>
                        <a:rPr lang="en-US" sz="2400" b="0" i="0" u="none" strike="noStrike" cap="none" baseline="30000">
                          <a:solidFill>
                            <a:schemeClr val="dk1"/>
                          </a:solidFill>
                          <a:latin typeface="Arial"/>
                          <a:ea typeface="Arial"/>
                          <a:cs typeface="Arial"/>
                          <a:sym typeface="Arial"/>
                        </a:rPr>
                        <a:t>14</a:t>
                      </a:r>
                      <a:r>
                        <a:rPr lang="en-US" sz="2400" b="0" i="0" u="none" strike="noStrike" cap="none" baseline="0">
                          <a:solidFill>
                            <a:schemeClr val="dk1"/>
                          </a:solidFill>
                          <a:latin typeface="Arial"/>
                          <a:ea typeface="Arial"/>
                          <a:cs typeface="Arial"/>
                          <a:sym typeface="Arial"/>
                        </a:rPr>
                        <a:t> </a:t>
                      </a:r>
                    </a:p>
                  </a:txBody>
                  <a:tcPr marL="0" marR="0" marT="0" marB="0"/>
                </a:tc>
              </a:tr>
              <a:tr h="457200">
                <a:tc>
                  <a:txBody>
                    <a:bodyPr/>
                    <a:lstStyle/>
                    <a:p>
                      <a:pPr marL="0" marR="0" lvl="0" indent="0"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 IEEE Representation</a:t>
                      </a:r>
                    </a:p>
                  </a:txBody>
                  <a:tcPr marL="0" marR="0" marT="0" marB="0"/>
                </a:tc>
                <a:tc>
                  <a:txBody>
                    <a:bodyPr/>
                    <a:lstStyle/>
                    <a:p>
                      <a:pPr marL="0" marR="0" lvl="0" indent="0" algn="l" rtl="0">
                        <a:lnSpc>
                          <a:spcPct val="100000"/>
                        </a:lnSpc>
                        <a:spcBef>
                          <a:spcPts val="0"/>
                        </a:spcBef>
                        <a:spcAft>
                          <a:spcPts val="0"/>
                        </a:spcAft>
                        <a:buClr>
                          <a:srgbClr val="FF9F11"/>
                        </a:buClr>
                        <a:buSzPct val="25000"/>
                        <a:buFont typeface="Arial"/>
                        <a:buNone/>
                      </a:pPr>
                      <a:r>
                        <a:rPr lang="en-US" sz="2400" b="0" i="0" u="none" strike="noStrike" cap="none" baseline="0">
                          <a:solidFill>
                            <a:srgbClr val="FF9F11"/>
                          </a:solidFill>
                          <a:latin typeface="Arial"/>
                          <a:ea typeface="Arial"/>
                          <a:cs typeface="Arial"/>
                          <a:sym typeface="Arial"/>
                        </a:rPr>
                        <a:t>0</a:t>
                      </a:r>
                      <a:r>
                        <a:rPr lang="en-US" sz="2400" b="0" i="0" u="none" strike="noStrike" cap="none" baseline="0">
                          <a:solidFill>
                            <a:schemeClr val="dk1"/>
                          </a:solidFill>
                          <a:latin typeface="Arial"/>
                          <a:ea typeface="Arial"/>
                          <a:cs typeface="Arial"/>
                          <a:sym typeface="Arial"/>
                        </a:rPr>
                        <a:t> </a:t>
                      </a:r>
                      <a:r>
                        <a:rPr lang="en-US" sz="2400" b="0" i="0" u="none" strike="noStrike" cap="none" baseline="0">
                          <a:solidFill>
                            <a:srgbClr val="FD1313"/>
                          </a:solidFill>
                          <a:latin typeface="Arial"/>
                          <a:ea typeface="Arial"/>
                          <a:cs typeface="Arial"/>
                          <a:sym typeface="Arial"/>
                        </a:rPr>
                        <a:t>10001101</a:t>
                      </a:r>
                      <a:r>
                        <a:rPr lang="en-US" sz="2400" b="0" i="0" u="none" strike="noStrike" cap="none" baseline="0">
                          <a:solidFill>
                            <a:schemeClr val="dk1"/>
                          </a:solidFill>
                          <a:latin typeface="Arial"/>
                          <a:ea typeface="Arial"/>
                          <a:cs typeface="Arial"/>
                          <a:sym typeface="Arial"/>
                        </a:rPr>
                        <a:t> </a:t>
                      </a:r>
                      <a:r>
                        <a:rPr lang="en-US" sz="2400" b="0" i="0" u="none" strike="noStrike" cap="none" baseline="0">
                          <a:solidFill>
                            <a:srgbClr val="000080"/>
                          </a:solidFill>
                          <a:latin typeface="Arial"/>
                          <a:ea typeface="Arial"/>
                          <a:cs typeface="Arial"/>
                          <a:sym typeface="Arial"/>
                        </a:rPr>
                        <a:t>10001100011111</a:t>
                      </a:r>
                    </a:p>
                  </a:txBody>
                  <a:tcPr marL="0" marR="0" marT="0" marB="0"/>
                </a:tc>
              </a:tr>
              <a:tr h="935025">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tc>
              </a:tr>
              <a:tr h="823900">
                <a:tc gridSpan="2">
                  <a:txBody>
                    <a:bodyPr/>
                    <a:lstStyle/>
                    <a:p>
                      <a:pPr marL="227011" marR="0" lvl="0" indent="-227011" algn="l" rtl="0">
                        <a:lnSpc>
                          <a:spcPct val="100000"/>
                        </a:lnSpc>
                        <a:spcBef>
                          <a:spcPts val="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Divide by binary floating point equivalent of 100</a:t>
                      </a:r>
                      <a:r>
                        <a:rPr lang="en-US" sz="2400" b="0" i="0" u="none" strike="noStrike" cap="none" baseline="-25000">
                          <a:solidFill>
                            <a:schemeClr val="dk1"/>
                          </a:solidFill>
                          <a:latin typeface="Arial"/>
                          <a:ea typeface="Arial"/>
                          <a:cs typeface="Arial"/>
                          <a:sym typeface="Arial"/>
                        </a:rPr>
                        <a:t>10</a:t>
                      </a:r>
                      <a:r>
                        <a:rPr lang="en-US" sz="2400" b="0" i="0" u="none" strike="noStrike" cap="none" baseline="0">
                          <a:solidFill>
                            <a:schemeClr val="dk1"/>
                          </a:solidFill>
                          <a:latin typeface="Arial"/>
                          <a:ea typeface="Arial"/>
                          <a:cs typeface="Arial"/>
                          <a:sym typeface="Arial"/>
                        </a:rPr>
                        <a:t> to restore original decimal value</a:t>
                      </a:r>
                    </a:p>
                  </a:txBody>
                  <a:tcPr marL="0" marR="0" marT="0" marB="0"/>
                </a:tc>
                <a:tc hMerge="1">
                  <a:txBody>
                    <a:bodyPr/>
                    <a:lstStyle/>
                    <a:p>
                      <a:endParaRPr lang="en-US"/>
                    </a:p>
                  </a:txBody>
                  <a:tcPr/>
                </a:tc>
              </a:tr>
            </a:tbl>
          </a:graphicData>
        </a:graphic>
      </p:graphicFrame>
      <p:sp>
        <p:nvSpPr>
          <p:cNvPr id="659" name="Shape 659"/>
          <p:cNvSpPr/>
          <p:nvPr/>
        </p:nvSpPr>
        <p:spPr>
          <a:xfrm>
            <a:off x="7391400" y="3962400"/>
            <a:ext cx="1562099" cy="609599"/>
          </a:xfrm>
          <a:custGeom>
            <a:avLst/>
            <a:gdLst/>
            <a:ahLst/>
            <a:cxnLst/>
            <a:rect l="0" t="0" r="0" b="0"/>
            <a:pathLst>
              <a:path w="120000" h="120000" extrusionOk="0">
                <a:moveTo>
                  <a:pt x="0" y="0"/>
                </a:moveTo>
                <a:lnTo>
                  <a:pt x="120000" y="0"/>
                </a:lnTo>
                <a:lnTo>
                  <a:pt x="120000" y="120000"/>
                </a:lnTo>
                <a:lnTo>
                  <a:pt x="0" y="120000"/>
                </a:lnTo>
                <a:close/>
              </a:path>
              <a:path w="120000" h="120000" fill="none" extrusionOk="0">
                <a:moveTo>
                  <a:pt x="-1147" y="-5058"/>
                </a:moveTo>
                <a:lnTo>
                  <a:pt x="-45999" y="-1264"/>
                </a:lnTo>
              </a:path>
            </a:pathLst>
          </a:custGeom>
          <a:noFill/>
          <a:ln w="38100" cap="rnd">
            <a:solidFill>
              <a:srgbClr val="000080"/>
            </a:solidFill>
            <a:prstDash val="solid"/>
            <a:miter/>
            <a:headEnd type="none" w="med" len="med"/>
            <a:tailEnd type="none" w="med" len="med"/>
          </a:ln>
        </p:spPr>
        <p:txBody>
          <a:bodyPr lIns="91425" tIns="45700" rIns="91425" bIns="45700" anchor="t"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660" name="Shape 660"/>
          <p:cNvSpPr txBox="1"/>
          <p:nvPr/>
        </p:nvSpPr>
        <p:spPr>
          <a:xfrm>
            <a:off x="4572000" y="4114800"/>
            <a:ext cx="2514599" cy="676275"/>
          </a:xfrm>
          <a:prstGeom prst="rect">
            <a:avLst/>
          </a:prstGeom>
          <a:noFill/>
          <a:ln w="34925" cap="rnd">
            <a:solidFill>
              <a:srgbClr val="FD1313"/>
            </a:solidFill>
            <a:prstDash val="solid"/>
            <a:miter/>
            <a:headEnd type="none" w="med" len="med"/>
            <a:tailEnd type="none" w="med" len="med"/>
          </a:ln>
        </p:spPr>
        <p:txBody>
          <a:bodyPr lIns="91425" tIns="45700" rIns="91425" bIns="45700" anchor="t" anchorCtr="0">
            <a:normAutofit/>
          </a:bodyPr>
          <a:lstStyle/>
          <a:p>
            <a:pPr marL="0" marR="0" lvl="0" indent="0" algn="ctr" rtl="0">
              <a:lnSpc>
                <a:spcPct val="100000"/>
              </a:lnSpc>
              <a:spcBef>
                <a:spcPts val="0"/>
              </a:spcBef>
              <a:spcAft>
                <a:spcPts val="0"/>
              </a:spcAft>
              <a:buClr>
                <a:srgbClr val="FD1313"/>
              </a:buClr>
              <a:buSzPct val="25000"/>
              <a:buFont typeface="Arial"/>
              <a:buNone/>
            </a:pPr>
            <a:r>
              <a:rPr lang="en-US" sz="1800" b="1" i="0" u="none" strike="noStrike" cap="none" baseline="0">
                <a:solidFill>
                  <a:srgbClr val="FD1313"/>
                </a:solidFill>
                <a:latin typeface="Arial"/>
                <a:ea typeface="Arial"/>
                <a:cs typeface="Arial"/>
                <a:sym typeface="Arial"/>
              </a:rPr>
              <a:t>Excess-127 Exponent = 127 + 14</a:t>
            </a:r>
          </a:p>
        </p:txBody>
      </p:sp>
      <p:sp>
        <p:nvSpPr>
          <p:cNvPr id="661" name="Shape 661"/>
          <p:cNvSpPr txBox="1"/>
          <p:nvPr/>
        </p:nvSpPr>
        <p:spPr>
          <a:xfrm>
            <a:off x="7543800" y="4038600"/>
            <a:ext cx="1371599" cy="366711"/>
          </a:xfrm>
          <a:prstGeom prst="rect">
            <a:avLst/>
          </a:prstGeom>
          <a:noFill/>
          <a:ln>
            <a:noFill/>
          </a:ln>
        </p:spPr>
        <p:txBody>
          <a:bodyPr lIns="91425" tIns="45700" rIns="91425" bIns="45700" anchor="t" anchorCtr="0">
            <a:normAutofit/>
          </a:bodyPr>
          <a:lstStyle/>
          <a:p>
            <a:pPr marL="0" marR="0" lvl="0" indent="0" algn="ctr" rtl="0">
              <a:lnSpc>
                <a:spcPct val="100000"/>
              </a:lnSpc>
              <a:spcBef>
                <a:spcPts val="0"/>
              </a:spcBef>
              <a:spcAft>
                <a:spcPts val="0"/>
              </a:spcAft>
              <a:buClr>
                <a:srgbClr val="000080"/>
              </a:buClr>
              <a:buSzPct val="25000"/>
              <a:buFont typeface="Arial"/>
              <a:buNone/>
            </a:pPr>
            <a:r>
              <a:rPr lang="en-US" sz="1800" b="1" i="0" u="none" strike="noStrike" cap="none" baseline="0">
                <a:solidFill>
                  <a:srgbClr val="000080"/>
                </a:solidFill>
                <a:latin typeface="Arial"/>
                <a:ea typeface="Arial"/>
                <a:cs typeface="Arial"/>
                <a:sym typeface="Arial"/>
              </a:rPr>
              <a:t>Mantissa</a:t>
            </a:r>
          </a:p>
        </p:txBody>
      </p:sp>
      <p:sp>
        <p:nvSpPr>
          <p:cNvPr id="662" name="Shape 662"/>
          <p:cNvSpPr/>
          <p:nvPr/>
        </p:nvSpPr>
        <p:spPr>
          <a:xfrm>
            <a:off x="2209800" y="4114800"/>
            <a:ext cx="914400" cy="609599"/>
          </a:xfrm>
          <a:custGeom>
            <a:avLst/>
            <a:gdLst/>
            <a:ahLst/>
            <a:cxnLst/>
            <a:rect l="0" t="0" r="0" b="0"/>
            <a:pathLst>
              <a:path w="120000" h="120000" extrusionOk="0">
                <a:moveTo>
                  <a:pt x="0" y="0"/>
                </a:moveTo>
                <a:lnTo>
                  <a:pt x="120000" y="0"/>
                </a:lnTo>
                <a:lnTo>
                  <a:pt x="120000" y="119999"/>
                </a:lnTo>
                <a:lnTo>
                  <a:pt x="0" y="119999"/>
                </a:lnTo>
                <a:close/>
              </a:path>
              <a:path w="120000" h="120000" fill="none" extrusionOk="0">
                <a:moveTo>
                  <a:pt x="-10395" y="64350"/>
                </a:moveTo>
                <a:lnTo>
                  <a:pt x="-45999" y="28080"/>
                </a:lnTo>
              </a:path>
            </a:pathLst>
          </a:custGeom>
          <a:solidFill>
            <a:schemeClr val="lt1"/>
          </a:solidFill>
          <a:ln w="28575" cap="rnd">
            <a:solidFill>
              <a:srgbClr val="FF9F11"/>
            </a:solidFill>
            <a:prstDash val="solid"/>
            <a:miter/>
            <a:headEnd type="none" w="med" len="med"/>
            <a:tailEnd type="none" w="med" len="med"/>
          </a:ln>
        </p:spPr>
        <p:txBody>
          <a:bodyPr lIns="91425" tIns="45700" rIns="91425" bIns="45700" anchor="t" anchorCtr="0">
            <a:norm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663" name="Shape 663"/>
          <p:cNvSpPr txBox="1"/>
          <p:nvPr/>
        </p:nvSpPr>
        <p:spPr>
          <a:xfrm>
            <a:off x="2209800" y="4114800"/>
            <a:ext cx="685799" cy="366711"/>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FF9F11"/>
              </a:buClr>
              <a:buSzPct val="25000"/>
              <a:buFont typeface="Arial"/>
              <a:buNone/>
            </a:pPr>
            <a:r>
              <a:rPr lang="en-US" sz="1800" b="1" i="0" u="none" strike="noStrike" cap="none" baseline="0">
                <a:solidFill>
                  <a:srgbClr val="FF9F11"/>
                </a:solidFill>
                <a:latin typeface="Arial"/>
                <a:ea typeface="Arial"/>
                <a:cs typeface="Arial"/>
                <a:sym typeface="Arial"/>
              </a:rPr>
              <a:t>Sign</a:t>
            </a:r>
          </a:p>
        </p:txBody>
      </p:sp>
      <p:cxnSp>
        <p:nvCxnSpPr>
          <p:cNvPr id="664" name="Shape 664"/>
          <p:cNvCxnSpPr/>
          <p:nvPr/>
        </p:nvCxnSpPr>
        <p:spPr>
          <a:xfrm rot="10800000">
            <a:off x="5562600" y="3809999"/>
            <a:ext cx="76199" cy="228600"/>
          </a:xfrm>
          <a:prstGeom prst="straightConnector1">
            <a:avLst/>
          </a:prstGeom>
          <a:noFill/>
          <a:ln w="34925" cap="rnd">
            <a:solidFill>
              <a:srgbClr val="FD1313"/>
            </a:solidFill>
            <a:prstDash val="solid"/>
            <a:miter/>
            <a:headEnd type="none" w="med" len="med"/>
            <a:tailEnd type="none" w="med" len="med"/>
          </a:ln>
        </p:spPr>
      </p:cxnSp>
      <p:sp>
        <p:nvSpPr>
          <p:cNvPr id="665" name="Shape 665"/>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Shape 670"/>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71" name="Shape 671"/>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Programming Considerations</a:t>
            </a:r>
          </a:p>
        </p:txBody>
      </p:sp>
      <p:sp>
        <p:nvSpPr>
          <p:cNvPr id="672" name="Shape 672"/>
          <p:cNvSpPr txBox="1">
            <a:spLocks noGrp="1"/>
          </p:cNvSpPr>
          <p:nvPr>
            <p:ph type="body" idx="1"/>
          </p:nvPr>
        </p:nvSpPr>
        <p:spPr>
          <a:xfrm>
            <a:off x="914400" y="1524000"/>
            <a:ext cx="7924799" cy="4572000"/>
          </a:xfrm>
          <a:prstGeom prst="rect">
            <a:avLst/>
          </a:prstGeom>
          <a:noFill/>
          <a:ln>
            <a:noFill/>
          </a:ln>
        </p:spPr>
        <p:txBody>
          <a:bodyPr lIns="91425" tIns="45700" rIns="91425" bIns="45700" anchor="t" anchorCtr="0">
            <a:normAutofit/>
          </a:bodyPr>
          <a:lstStyle/>
          <a:p>
            <a:pPr marL="342900" marR="0" lvl="0" indent="-342900" algn="l" rtl="0">
              <a:lnSpc>
                <a:spcPct val="8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Integer advantages</a:t>
            </a:r>
          </a:p>
          <a:p>
            <a:pPr marL="742950" marR="0" lvl="1" indent="-285750" algn="l" rtl="0">
              <a:lnSpc>
                <a:spcPct val="8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Easier for computer to perform</a:t>
            </a:r>
          </a:p>
          <a:p>
            <a:pPr marL="742950" marR="0" lvl="1" indent="-285750" algn="l" rtl="0">
              <a:lnSpc>
                <a:spcPct val="8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Potential for higher precision</a:t>
            </a:r>
          </a:p>
          <a:p>
            <a:pPr marL="742950" marR="0" lvl="1" indent="-285750" algn="l" rtl="0">
              <a:lnSpc>
                <a:spcPct val="8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Faster to execute</a:t>
            </a:r>
          </a:p>
          <a:p>
            <a:pPr marL="742950" marR="0" lvl="1" indent="-285750" algn="l" rtl="0">
              <a:lnSpc>
                <a:spcPct val="8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Fewer storage locations to save time and space</a:t>
            </a:r>
          </a:p>
          <a:p>
            <a:pPr marL="342900" marR="0" lvl="0" indent="-342900" algn="l" rtl="0">
              <a:lnSpc>
                <a:spcPct val="8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Most high-level languages provide 2 or more formats</a:t>
            </a:r>
          </a:p>
          <a:p>
            <a:pPr marL="742950" marR="0" lvl="1" indent="-285750" algn="l" rtl="0">
              <a:lnSpc>
                <a:spcPct val="8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Short integer (16 bits) </a:t>
            </a:r>
          </a:p>
          <a:p>
            <a:pPr marL="742950" marR="0" lvl="1" indent="-285750" algn="l" rtl="0">
              <a:lnSpc>
                <a:spcPct val="8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Long integer (64 bits)</a:t>
            </a:r>
          </a:p>
        </p:txBody>
      </p:sp>
      <p:sp>
        <p:nvSpPr>
          <p:cNvPr id="673" name="Shape 673"/>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Shape 678"/>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79" name="Shape 679"/>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Programming Considerations</a:t>
            </a:r>
          </a:p>
        </p:txBody>
      </p:sp>
      <p:sp>
        <p:nvSpPr>
          <p:cNvPr id="680" name="Shape 680"/>
          <p:cNvSpPr txBox="1">
            <a:spLocks noGrp="1"/>
          </p:cNvSpPr>
          <p:nvPr>
            <p:ph type="body" idx="1"/>
          </p:nvPr>
        </p:nvSpPr>
        <p:spPr>
          <a:xfrm>
            <a:off x="914400" y="1524000"/>
            <a:ext cx="7924799" cy="4572000"/>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600" b="0" i="0" u="none" strike="noStrike" cap="none" baseline="0">
                <a:solidFill>
                  <a:schemeClr val="dk1"/>
                </a:solidFill>
                <a:latin typeface="Arial"/>
                <a:ea typeface="Arial"/>
                <a:cs typeface="Arial"/>
                <a:sym typeface="Arial"/>
              </a:rPr>
              <a:t>Real numbers</a:t>
            </a:r>
          </a:p>
          <a:p>
            <a:pPr marL="742950" marR="0" lvl="1" indent="-285750" algn="l" rtl="0">
              <a:lnSpc>
                <a:spcPct val="100000"/>
              </a:lnSpc>
              <a:spcBef>
                <a:spcPts val="640"/>
              </a:spcBef>
              <a:spcAft>
                <a:spcPts val="0"/>
              </a:spcAft>
              <a:buClr>
                <a:srgbClr val="FF9F11"/>
              </a:buClr>
              <a:buSzPct val="100000"/>
              <a:buFont typeface="Arial"/>
              <a:buChar char="▪"/>
            </a:pPr>
            <a:r>
              <a:rPr lang="en-US" sz="3200" b="0" i="0" u="none" strike="noStrike" cap="none" baseline="0">
                <a:solidFill>
                  <a:schemeClr val="dk1"/>
                </a:solidFill>
                <a:latin typeface="Arial"/>
                <a:ea typeface="Arial"/>
                <a:cs typeface="Arial"/>
                <a:sym typeface="Arial"/>
              </a:rPr>
              <a:t>Variable or constant has fractional part</a:t>
            </a:r>
          </a:p>
          <a:p>
            <a:pPr marL="742950" marR="0" lvl="1" indent="-285750" algn="l" rtl="0">
              <a:lnSpc>
                <a:spcPct val="100000"/>
              </a:lnSpc>
              <a:spcBef>
                <a:spcPts val="640"/>
              </a:spcBef>
              <a:spcAft>
                <a:spcPts val="0"/>
              </a:spcAft>
              <a:buClr>
                <a:srgbClr val="FF9F11"/>
              </a:buClr>
              <a:buSzPct val="100000"/>
              <a:buFont typeface="Arial"/>
              <a:buChar char="▪"/>
            </a:pPr>
            <a:r>
              <a:rPr lang="en-US" sz="3200" b="0" i="0" u="none" strike="noStrike" cap="none" baseline="0">
                <a:solidFill>
                  <a:schemeClr val="dk1"/>
                </a:solidFill>
                <a:latin typeface="Arial"/>
                <a:ea typeface="Arial"/>
                <a:cs typeface="Arial"/>
                <a:sym typeface="Arial"/>
              </a:rPr>
              <a:t>Numbers take on very large or very small values outside integer range </a:t>
            </a:r>
          </a:p>
          <a:p>
            <a:pPr marL="742950" marR="0" lvl="1" indent="-285750" algn="l" rtl="0">
              <a:lnSpc>
                <a:spcPct val="100000"/>
              </a:lnSpc>
              <a:spcBef>
                <a:spcPts val="640"/>
              </a:spcBef>
              <a:spcAft>
                <a:spcPts val="0"/>
              </a:spcAft>
              <a:buClr>
                <a:srgbClr val="FF9F11"/>
              </a:buClr>
              <a:buSzPct val="100000"/>
              <a:buFont typeface="Arial"/>
              <a:buChar char="▪"/>
            </a:pPr>
            <a:r>
              <a:rPr lang="en-US" sz="3200" b="0" i="0" u="none" strike="noStrike" cap="none" baseline="0">
                <a:solidFill>
                  <a:schemeClr val="dk1"/>
                </a:solidFill>
                <a:latin typeface="Arial"/>
                <a:ea typeface="Arial"/>
                <a:cs typeface="Arial"/>
                <a:sym typeface="Arial"/>
              </a:rPr>
              <a:t>Program should use least precision sufficient for the task</a:t>
            </a:r>
          </a:p>
          <a:p>
            <a:pPr marL="742950" marR="0" lvl="1" indent="-285750" algn="l" rtl="0">
              <a:lnSpc>
                <a:spcPct val="100000"/>
              </a:lnSpc>
              <a:spcBef>
                <a:spcPts val="640"/>
              </a:spcBef>
              <a:spcAft>
                <a:spcPts val="0"/>
              </a:spcAft>
              <a:buClr>
                <a:srgbClr val="FF9F11"/>
              </a:buClr>
              <a:buSzPct val="100000"/>
              <a:buFont typeface="Arial"/>
              <a:buChar char="▪"/>
            </a:pPr>
            <a:r>
              <a:rPr lang="en-US" sz="3200" b="0" i="0" u="none" strike="noStrike" cap="none" baseline="0">
                <a:solidFill>
                  <a:schemeClr val="dk1"/>
                </a:solidFill>
                <a:latin typeface="Arial"/>
                <a:ea typeface="Arial"/>
                <a:cs typeface="Arial"/>
                <a:sym typeface="Arial"/>
              </a:rPr>
              <a:t>Packed decimal attractive alternative for business applications</a:t>
            </a:r>
          </a:p>
        </p:txBody>
      </p:sp>
      <p:sp>
        <p:nvSpPr>
          <p:cNvPr id="681" name="Shape 681"/>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Shape 686"/>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3600" b="1" i="0" u="none" strike="noStrike" cap="none" baseline="0">
                <a:solidFill>
                  <a:srgbClr val="000080"/>
                </a:solidFill>
                <a:latin typeface="Arial"/>
                <a:ea typeface="Arial"/>
                <a:cs typeface="Arial"/>
                <a:sym typeface="Arial"/>
              </a:rPr>
              <a:t>Copyright 2010 John Wiley &amp; Sons</a:t>
            </a:r>
          </a:p>
        </p:txBody>
      </p:sp>
      <p:sp>
        <p:nvSpPr>
          <p:cNvPr id="687" name="Shape 687"/>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0" marR="0" lvl="0" indent="0" algn="l" rtl="0">
              <a:lnSpc>
                <a:spcPct val="90000"/>
              </a:lnSpc>
              <a:spcBef>
                <a:spcPts val="0"/>
              </a:spcBef>
              <a:spcAft>
                <a:spcPts val="0"/>
              </a:spcAft>
              <a:buClr>
                <a:srgbClr val="000080"/>
              </a:buClr>
              <a:buSzPct val="25000"/>
              <a:buFont typeface="Arial"/>
              <a:buNone/>
            </a:pPr>
            <a:r>
              <a:rPr lang="en-US" sz="2400" b="0" i="0" u="none" strike="noStrike" cap="none" baseline="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
        <p:nvSpPr>
          <p:cNvPr id="688" name="Shape 688"/>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689" name="Shape 689"/>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Conventional Binary vs. BCD</a:t>
            </a:r>
          </a:p>
        </p:txBody>
      </p:sp>
      <p:sp>
        <p:nvSpPr>
          <p:cNvPr id="251" name="Shape 251"/>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Binary representation generally preferred</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Greater range of value for given number of bits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Calculations easier</a:t>
            </a:r>
          </a:p>
          <a:p>
            <a:pPr marL="342900" marR="0" lvl="0" indent="-342900" algn="l" rtl="0">
              <a:lnSpc>
                <a:spcPct val="10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BCD often used in business applications to maintain decimal rounding and decimal precision</a:t>
            </a:r>
          </a:p>
        </p:txBody>
      </p:sp>
      <p:sp>
        <p:nvSpPr>
          <p:cNvPr id="252" name="Shape 252"/>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53" name="Shape 253"/>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Simple BCD Multiplication</a:t>
            </a:r>
          </a:p>
        </p:txBody>
      </p:sp>
      <p:pic>
        <p:nvPicPr>
          <p:cNvPr id="259" name="Shape 259"/>
          <p:cNvPicPr preferRelativeResize="0"/>
          <p:nvPr/>
        </p:nvPicPr>
        <p:blipFill rotWithShape="1">
          <a:blip r:embed="rId3">
            <a:alphaModFix/>
          </a:blip>
          <a:srcRect/>
          <a:stretch/>
        </p:blipFill>
        <p:spPr>
          <a:xfrm>
            <a:off x="990600" y="1905000"/>
            <a:ext cx="7696199" cy="3259137"/>
          </a:xfrm>
          <a:prstGeom prst="rect">
            <a:avLst/>
          </a:prstGeom>
          <a:noFill/>
          <a:ln>
            <a:noFill/>
          </a:ln>
        </p:spPr>
      </p:pic>
      <p:sp>
        <p:nvSpPr>
          <p:cNvPr id="260" name="Shape 260"/>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61" name="Shape 261"/>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67" name="Shape 267"/>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Packed Decimal Format</a:t>
            </a:r>
          </a:p>
        </p:txBody>
      </p:sp>
      <p:sp>
        <p:nvSpPr>
          <p:cNvPr id="268" name="Shape 268"/>
          <p:cNvSpPr txBox="1">
            <a:spLocks noGrp="1"/>
          </p:cNvSpPr>
          <p:nvPr>
            <p:ph type="body" idx="1"/>
          </p:nvPr>
        </p:nvSpPr>
        <p:spPr>
          <a:xfrm>
            <a:off x="914400" y="1524000"/>
            <a:ext cx="7391399" cy="1904999"/>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Real numbers representing dollars and cents</a:t>
            </a:r>
          </a:p>
          <a:p>
            <a:pPr marL="342900" marR="0" lvl="0" indent="-342900" algn="l" rtl="0">
              <a:lnSpc>
                <a:spcPct val="10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Support by business-oriented languages like COBOL</a:t>
            </a:r>
          </a:p>
          <a:p>
            <a:pPr marL="342900" marR="0" lvl="0" indent="-342900" algn="l" rtl="0">
              <a:lnSpc>
                <a:spcPct val="100000"/>
              </a:lnSpc>
              <a:spcBef>
                <a:spcPts val="480"/>
              </a:spcBef>
              <a:spcAft>
                <a:spcPts val="0"/>
              </a:spcAft>
              <a:buClr>
                <a:srgbClr val="000080"/>
              </a:buClr>
              <a:buSzPct val="100000"/>
              <a:buFont typeface="Arial"/>
              <a:buChar char="▪"/>
            </a:pPr>
            <a:r>
              <a:rPr lang="en-US" sz="2400" b="0" i="0" u="none" strike="noStrike" cap="none" baseline="0">
                <a:solidFill>
                  <a:schemeClr val="dk1"/>
                </a:solidFill>
                <a:latin typeface="Arial"/>
                <a:ea typeface="Arial"/>
                <a:cs typeface="Arial"/>
                <a:sym typeface="Arial"/>
              </a:rPr>
              <a:t>IBM System 370/390 and Compaq Alpha</a:t>
            </a:r>
          </a:p>
        </p:txBody>
      </p:sp>
      <p:pic>
        <p:nvPicPr>
          <p:cNvPr id="269" name="Shape 269"/>
          <p:cNvPicPr preferRelativeResize="0"/>
          <p:nvPr/>
        </p:nvPicPr>
        <p:blipFill rotWithShape="1">
          <a:blip r:embed="rId3">
            <a:alphaModFix/>
          </a:blip>
          <a:srcRect/>
          <a:stretch/>
        </p:blipFill>
        <p:spPr>
          <a:xfrm>
            <a:off x="2057400" y="3505200"/>
            <a:ext cx="5089524" cy="2127249"/>
          </a:xfrm>
          <a:prstGeom prst="rect">
            <a:avLst/>
          </a:prstGeom>
          <a:noFill/>
          <a:ln>
            <a:noFill/>
          </a:ln>
        </p:spPr>
      </p:pic>
      <p:sp>
        <p:nvSpPr>
          <p:cNvPr id="270" name="Shape 270"/>
          <p:cNvSpPr txBox="1"/>
          <p:nvPr/>
        </p:nvSpPr>
        <p:spPr>
          <a:xfrm>
            <a:off x="762000" y="6248400"/>
            <a:ext cx="3352799"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000" b="1" i="0" u="none" strike="noStrike" cap="none" baseline="0">
                <a:solidFill>
                  <a:srgbClr val="000080"/>
                </a:solidFill>
                <a:latin typeface="Arial"/>
                <a:ea typeface="Arial"/>
                <a:cs typeface="Arial"/>
                <a:sym typeface="Arial"/>
              </a:rPr>
              <a:t>Signed-Integer Representation </a:t>
            </a:r>
          </a:p>
        </p:txBody>
      </p:sp>
      <p:sp>
        <p:nvSpPr>
          <p:cNvPr id="276" name="Shape 276"/>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100000"/>
              </a:lnSpc>
              <a:spcBef>
                <a:spcPts val="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No obvious direct way to represent the sign in binary notation</a:t>
            </a:r>
          </a:p>
          <a:p>
            <a:pPr marL="342900" marR="0" lvl="0" indent="-342900" algn="l" rtl="0">
              <a:lnSpc>
                <a:spcPct val="100000"/>
              </a:lnSpc>
              <a:spcBef>
                <a:spcPts val="640"/>
              </a:spcBef>
              <a:spcAft>
                <a:spcPts val="0"/>
              </a:spcAft>
              <a:buClr>
                <a:srgbClr val="000080"/>
              </a:buClr>
              <a:buSzPct val="100000"/>
              <a:buFont typeface="Arial"/>
              <a:buChar char="▪"/>
            </a:pPr>
            <a:r>
              <a:rPr lang="en-US" sz="3200" b="0" i="0" u="none" strike="noStrike" cap="none" baseline="0">
                <a:solidFill>
                  <a:schemeClr val="dk1"/>
                </a:solidFill>
                <a:latin typeface="Arial"/>
                <a:ea typeface="Arial"/>
                <a:cs typeface="Arial"/>
                <a:sym typeface="Arial"/>
              </a:rPr>
              <a:t>Options:</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Sign-and-magnitude representation</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1’s complement</a:t>
            </a:r>
          </a:p>
          <a:p>
            <a:pPr marL="742950" marR="0" lvl="1" indent="-285750" algn="l" rtl="0">
              <a:lnSpc>
                <a:spcPct val="100000"/>
              </a:lnSpc>
              <a:spcBef>
                <a:spcPts val="560"/>
              </a:spcBef>
              <a:spcAft>
                <a:spcPts val="0"/>
              </a:spcAft>
              <a:buClr>
                <a:srgbClr val="FF9F11"/>
              </a:buClr>
              <a:buSzPct val="100000"/>
              <a:buFont typeface="Arial"/>
              <a:buChar char="▪"/>
            </a:pPr>
            <a:r>
              <a:rPr lang="en-US" sz="2800" b="0" i="0" u="none" strike="noStrike" cap="none" baseline="0">
                <a:solidFill>
                  <a:schemeClr val="dk1"/>
                </a:solidFill>
                <a:latin typeface="Arial"/>
                <a:ea typeface="Arial"/>
                <a:cs typeface="Arial"/>
                <a:sym typeface="Arial"/>
              </a:rPr>
              <a:t>2’s complement (most common)</a:t>
            </a:r>
          </a:p>
        </p:txBody>
      </p:sp>
      <p:sp>
        <p:nvSpPr>
          <p:cNvPr id="277" name="Shape 277"/>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78" name="Shape 278"/>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762000" y="274637"/>
            <a:ext cx="7924799" cy="1143000"/>
          </a:xfrm>
          <a:prstGeom prst="rect">
            <a:avLst/>
          </a:prstGeom>
          <a:noFill/>
          <a:ln>
            <a:noFill/>
          </a:ln>
        </p:spPr>
        <p:txBody>
          <a:bodyPr lIns="91425" tIns="45700" rIns="91425" bIns="45700" anchor="ctr"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4400" b="1" i="0" u="none" strike="noStrike" cap="none" baseline="0">
                <a:solidFill>
                  <a:srgbClr val="000080"/>
                </a:solidFill>
                <a:latin typeface="Arial"/>
                <a:ea typeface="Arial"/>
                <a:cs typeface="Arial"/>
                <a:sym typeface="Arial"/>
              </a:rPr>
              <a:t>Sign-and-Magnitude</a:t>
            </a:r>
          </a:p>
        </p:txBody>
      </p:sp>
      <p:sp>
        <p:nvSpPr>
          <p:cNvPr id="284" name="Shape 284"/>
          <p:cNvSpPr txBox="1">
            <a:spLocks noGrp="1"/>
          </p:cNvSpPr>
          <p:nvPr>
            <p:ph type="body" idx="1"/>
          </p:nvPr>
        </p:nvSpPr>
        <p:spPr>
          <a:xfrm>
            <a:off x="914400" y="1524000"/>
            <a:ext cx="7772400" cy="4525961"/>
          </a:xfrm>
          <a:prstGeom prst="rect">
            <a:avLst/>
          </a:prstGeom>
          <a:noFill/>
          <a:ln>
            <a:noFill/>
          </a:ln>
        </p:spPr>
        <p:txBody>
          <a:bodyPr lIns="91425" tIns="45700" rIns="91425" bIns="45700" anchor="t" anchorCtr="0">
            <a:normAutofit/>
          </a:bodyPr>
          <a:lstStyle/>
          <a:p>
            <a:pPr marL="342900" marR="0" lvl="0" indent="-342900" algn="l" rtl="0">
              <a:lnSpc>
                <a:spcPct val="90000"/>
              </a:lnSpc>
              <a:spcBef>
                <a:spcPts val="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Use left-most bit for sign</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0 = plus; 1 = minus</a:t>
            </a:r>
          </a:p>
          <a:p>
            <a:pPr marL="342900" marR="0" lvl="0" indent="-342900" algn="l" rtl="0">
              <a:lnSpc>
                <a:spcPct val="9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Total range of integers the same</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Half of integers positive; half negative</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Magnitude of largest integer half as large</a:t>
            </a:r>
          </a:p>
          <a:p>
            <a:pPr marL="342900" marR="0" lvl="0" indent="-342900" algn="l" rtl="0">
              <a:lnSpc>
                <a:spcPct val="90000"/>
              </a:lnSpc>
              <a:spcBef>
                <a:spcPts val="560"/>
              </a:spcBef>
              <a:spcAft>
                <a:spcPts val="0"/>
              </a:spcAft>
              <a:buClr>
                <a:srgbClr val="000080"/>
              </a:buClr>
              <a:buSzPct val="100000"/>
              <a:buFont typeface="Arial"/>
              <a:buChar char="▪"/>
            </a:pPr>
            <a:r>
              <a:rPr lang="en-US" sz="2800" b="0" i="0" u="none" strike="noStrike" cap="none" baseline="0">
                <a:solidFill>
                  <a:schemeClr val="dk1"/>
                </a:solidFill>
                <a:latin typeface="Arial"/>
                <a:ea typeface="Arial"/>
                <a:cs typeface="Arial"/>
                <a:sym typeface="Arial"/>
              </a:rPr>
              <a:t>Example using 8 bits:</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Unsigned:  1111 1111 = +255</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Signed:		0111 1111 = +127</a:t>
            </a:r>
            <a:br>
              <a:rPr lang="en-US" sz="2400" b="0" i="0" u="none" strike="noStrike" cap="none" baseline="0">
                <a:solidFill>
                  <a:schemeClr val="dk1"/>
                </a:solidFill>
                <a:latin typeface="Arial"/>
                <a:ea typeface="Arial"/>
                <a:cs typeface="Arial"/>
                <a:sym typeface="Arial"/>
              </a:rPr>
            </a:br>
            <a:r>
              <a:rPr lang="en-US" sz="2400" b="0" i="0" u="none" strike="noStrike" cap="none" baseline="0">
                <a:solidFill>
                  <a:schemeClr val="dk1"/>
                </a:solidFill>
                <a:latin typeface="Arial"/>
                <a:ea typeface="Arial"/>
                <a:cs typeface="Arial"/>
                <a:sym typeface="Arial"/>
              </a:rPr>
              <a:t>		1111 1111 = -127</a:t>
            </a:r>
          </a:p>
          <a:p>
            <a:pPr marL="742950" marR="0" lvl="1" indent="-285750" algn="l" rtl="0">
              <a:lnSpc>
                <a:spcPct val="90000"/>
              </a:lnSpc>
              <a:spcBef>
                <a:spcPts val="480"/>
              </a:spcBef>
              <a:spcAft>
                <a:spcPts val="0"/>
              </a:spcAft>
              <a:buClr>
                <a:srgbClr val="FF9F11"/>
              </a:buClr>
              <a:buSzPct val="100000"/>
              <a:buFont typeface="Arial"/>
              <a:buChar char="▪"/>
            </a:pPr>
            <a:r>
              <a:rPr lang="en-US" sz="2400" b="0" i="0" u="none" strike="noStrike" cap="none" baseline="0">
                <a:solidFill>
                  <a:schemeClr val="dk1"/>
                </a:solidFill>
                <a:latin typeface="Arial"/>
                <a:ea typeface="Arial"/>
                <a:cs typeface="Arial"/>
                <a:sym typeface="Arial"/>
              </a:rPr>
              <a:t>Note:  2 values for 0: </a:t>
            </a:r>
            <a:br>
              <a:rPr lang="en-US" sz="2400" b="0" i="0" u="none" strike="noStrike" cap="none" baseline="0">
                <a:solidFill>
                  <a:schemeClr val="dk1"/>
                </a:solidFill>
                <a:latin typeface="Arial"/>
                <a:ea typeface="Arial"/>
                <a:cs typeface="Arial"/>
                <a:sym typeface="Arial"/>
              </a:rPr>
            </a:br>
            <a:r>
              <a:rPr lang="en-US" sz="2400" b="0" i="0" u="none" strike="noStrike" cap="none" baseline="0">
                <a:solidFill>
                  <a:schemeClr val="dk1"/>
                </a:solidFill>
                <a:latin typeface="Arial"/>
                <a:ea typeface="Arial"/>
                <a:cs typeface="Arial"/>
                <a:sym typeface="Arial"/>
              </a:rPr>
              <a:t>	+0 (0000 0000) and -0 (1000 0000)</a:t>
            </a:r>
          </a:p>
          <a:p>
            <a:pPr marL="342900" marR="0" lvl="0" indent="-190500" algn="l" rtl="0">
              <a:spcBef>
                <a:spcPts val="480"/>
              </a:spcBef>
              <a:spcAft>
                <a:spcPts val="0"/>
              </a:spcAft>
              <a:buClr>
                <a:srgbClr val="000080"/>
              </a:buClr>
              <a:buFont typeface="Arial"/>
              <a:buNone/>
            </a:pPr>
            <a:endParaRPr sz="2400" b="0" i="0" u="none" strike="noStrike" cap="none" baseline="0">
              <a:solidFill>
                <a:schemeClr val="dk1"/>
              </a:solidFill>
              <a:latin typeface="Arial"/>
              <a:ea typeface="Arial"/>
              <a:cs typeface="Arial"/>
              <a:sym typeface="Arial"/>
            </a:endParaRPr>
          </a:p>
        </p:txBody>
      </p:sp>
      <p:sp>
        <p:nvSpPr>
          <p:cNvPr id="285" name="Shape 285"/>
          <p:cNvSpPr txBox="1"/>
          <p:nvPr/>
        </p:nvSpPr>
        <p:spPr>
          <a:xfrm>
            <a:off x="6553200" y="6245225"/>
            <a:ext cx="2133599" cy="476249"/>
          </a:xfrm>
          <a:prstGeom prst="rect">
            <a:avLst/>
          </a:prstGeom>
          <a:noFill/>
          <a:ln>
            <a:noFill/>
          </a:ln>
        </p:spPr>
        <p:txBody>
          <a:bodyPr lIns="91425" tIns="45700" rIns="91425" bIns="45700" anchor="t" anchorCtr="0">
            <a:normAutofit/>
          </a:bodyPr>
          <a:lstStyle/>
          <a:p>
            <a:pPr marL="0" marR="0" lvl="0" indent="0" algn="r" rtl="0">
              <a:lnSpc>
                <a:spcPct val="100000"/>
              </a:lnSpc>
              <a:spcBef>
                <a:spcPts val="0"/>
              </a:spcBef>
              <a:spcAft>
                <a:spcPts val="0"/>
              </a:spcAft>
              <a:buClr>
                <a:srgbClr val="FF9F11"/>
              </a:buClr>
              <a:buSzPct val="25000"/>
              <a:buFont typeface="Arial"/>
              <a:buNone/>
            </a:pPr>
            <a:r>
              <a:rPr lang="en-US" sz="1400" b="0" i="0" u="none" strike="noStrike" cap="none" baseline="0">
                <a:solidFill>
                  <a:srgbClr val="FF9F11"/>
                </a:solidFill>
                <a:latin typeface="Arial"/>
                <a:ea typeface="Arial"/>
                <a:cs typeface="Arial"/>
                <a:sym typeface="Arial"/>
              </a:rPr>
              <a:t>5-*</a:t>
            </a:r>
          </a:p>
        </p:txBody>
      </p:sp>
      <p:sp>
        <p:nvSpPr>
          <p:cNvPr id="286" name="Shape 286"/>
          <p:cNvSpPr txBox="1"/>
          <p:nvPr/>
        </p:nvSpPr>
        <p:spPr>
          <a:xfrm>
            <a:off x="762000" y="6248400"/>
            <a:ext cx="3657600" cy="476249"/>
          </a:xfrm>
          <a:prstGeom prst="rect">
            <a:avLst/>
          </a:prstGeom>
          <a:noFill/>
          <a:ln>
            <a:noFill/>
          </a:ln>
        </p:spPr>
        <p:txBody>
          <a:bodyPr lIns="91425" tIns="45700" rIns="91425" bIns="45700" anchor="t" anchorCtr="0">
            <a:normAutofit/>
          </a:bodyPr>
          <a:lstStyle/>
          <a:p>
            <a:pPr marL="0" marR="0" lvl="0" indent="0" algn="l" rtl="0">
              <a:lnSpc>
                <a:spcPct val="100000"/>
              </a:lnSpc>
              <a:spcBef>
                <a:spcPts val="0"/>
              </a:spcBef>
              <a:spcAft>
                <a:spcPts val="0"/>
              </a:spcAft>
              <a:buClr>
                <a:srgbClr val="000080"/>
              </a:buClr>
              <a:buSzPct val="25000"/>
              <a:buFont typeface="Arial"/>
              <a:buNone/>
            </a:pPr>
            <a:r>
              <a:rPr lang="en-US" sz="1400" b="0" i="0" u="none" strike="noStrike" cap="none" baseline="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2829</Words>
  <Application>Microsoft Office PowerPoint</Application>
  <PresentationFormat>On-screen Show (4:3)</PresentationFormat>
  <Paragraphs>746</Paragraphs>
  <Slides>46</Slides>
  <Notes>46</Notes>
  <HiddenSlides>0</HiddenSlides>
  <MMClips>0</MMClips>
  <ScaleCrop>false</ScaleCrop>
  <HeadingPairs>
    <vt:vector size="4" baseType="variant">
      <vt:variant>
        <vt:lpstr>Theme</vt:lpstr>
      </vt:variant>
      <vt:variant>
        <vt:i4>17</vt:i4>
      </vt:variant>
      <vt:variant>
        <vt:lpstr>Slide Titles</vt:lpstr>
      </vt:variant>
      <vt:variant>
        <vt:i4>46</vt:i4>
      </vt:variant>
    </vt:vector>
  </HeadingPairs>
  <TitlesOfParts>
    <vt:vector size="63" baseType="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13_Default Design</vt:lpstr>
      <vt:lpstr>14_Default Design</vt:lpstr>
      <vt:lpstr>15_Default Design</vt:lpstr>
      <vt:lpstr>16_Default Design</vt:lpstr>
      <vt:lpstr>CHAPTER 5: Representing Numerical Data</vt:lpstr>
      <vt:lpstr>Number Representation</vt:lpstr>
      <vt:lpstr>Unsigned Numbers: Integers</vt:lpstr>
      <vt:lpstr>Value Range: Binary vs. BCD</vt:lpstr>
      <vt:lpstr>Conventional Binary vs. BCD</vt:lpstr>
      <vt:lpstr>Simple BCD Multiplication</vt:lpstr>
      <vt:lpstr>Packed Decimal Format</vt:lpstr>
      <vt:lpstr>Signed-Integer Representation </vt:lpstr>
      <vt:lpstr>Sign-and-Magnitude</vt:lpstr>
      <vt:lpstr>Difficult Calculation Algorithms </vt:lpstr>
      <vt:lpstr>Complementary Representation</vt:lpstr>
      <vt:lpstr>9’s Decimal Complement</vt:lpstr>
      <vt:lpstr>9’s Decimal Complement</vt:lpstr>
      <vt:lpstr>Choice of Representation</vt:lpstr>
      <vt:lpstr>Modular Addition</vt:lpstr>
      <vt:lpstr>Addition with Wraparound</vt:lpstr>
      <vt:lpstr>Addition with End-around Carry</vt:lpstr>
      <vt:lpstr>Overflow</vt:lpstr>
      <vt:lpstr>1’s Binary Complement</vt:lpstr>
      <vt:lpstr>Conversion between Complementary Forms</vt:lpstr>
      <vt:lpstr>Addition </vt:lpstr>
      <vt:lpstr>Addition with Carry </vt:lpstr>
      <vt:lpstr>Subtraction </vt:lpstr>
      <vt:lpstr>Overflow</vt:lpstr>
      <vt:lpstr>10’s Complement</vt:lpstr>
      <vt:lpstr>Examples with 3-Digit Numbers</vt:lpstr>
      <vt:lpstr>Alternative Method  for 10’s Complement</vt:lpstr>
      <vt:lpstr>2’s Complement</vt:lpstr>
      <vt:lpstr>Estimating Integer Size</vt:lpstr>
      <vt:lpstr>Overflow and Carry Conditions</vt:lpstr>
      <vt:lpstr>Exponential Notation</vt:lpstr>
      <vt:lpstr>Summary of Rules</vt:lpstr>
      <vt:lpstr>Format Specification</vt:lpstr>
      <vt:lpstr>Format</vt:lpstr>
      <vt:lpstr>Overflow and Underflow</vt:lpstr>
      <vt:lpstr>Floating Point Calculations</vt:lpstr>
      <vt:lpstr>Addition and Subtraction</vt:lpstr>
      <vt:lpstr>Multiplication and Division</vt:lpstr>
      <vt:lpstr>Multiplication and Division</vt:lpstr>
      <vt:lpstr>Floating Point in the Computer</vt:lpstr>
      <vt:lpstr>IEEE 754 Standard </vt:lpstr>
      <vt:lpstr>Conversion: Base 10 and Base 2</vt:lpstr>
      <vt:lpstr>Conversion: Base 10 and Base 2</vt:lpstr>
      <vt:lpstr>Programming Considerations</vt:lpstr>
      <vt:lpstr>Programming Considerations</vt:lpstr>
      <vt:lpstr>Copyright 2010 John Wiley &amp; Sons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Representing Numerical Data</dc:title>
  <cp:lastModifiedBy>Windows User</cp:lastModifiedBy>
  <cp:revision>1</cp:revision>
  <dcterms:modified xsi:type="dcterms:W3CDTF">2014-10-16T13:54:03Z</dcterms:modified>
</cp:coreProperties>
</file>