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0C22801-3D65-4C95-ACCA-A125C05A74EB}">
  <a:tblStyle styleName="Table_0" styleId="{10C22801-3D65-4C95-ACCA-A125C05A74E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" styleId="{EFB68527-6E77-4797-9209-5ABC2011BF06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2" styleId="{981A8901-EA6B-4488-ACBD-357C3D77DFE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3" styleId="{496838D1-6668-493B-8EAE-9284A0AACFC9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4" styleId="{C9A6CB20-8DE9-42AE-BF79-8C0D609A93F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5" styleId="{E14CD2E0-3B26-4925-9DB3-F865BEEC585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6" styleId="{C33AA680-4D8B-4914-9A32-B57056B8C482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7" styleId="{D7EEF474-03FE-4965-A5D5-A45592BCF584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8" styleId="{618484A2-421E-471E-AD3E-E8EC5CF0C385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9" styleId="{C270442D-540C-4923-B6CE-38B61E63AEEE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0" styleId="{E41E12B7-BBCA-476A-95F0-905A4D8012A8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1" styleId="{17407EF8-E625-4E76-9C4E-49C58F371649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2" styleId="{31B2BBE2-19D2-49B2-8A8E-7A99BB9E233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3" styleId="{29F26D18-AE2B-4680-90CD-DAA31ACB411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4" styleId="{C2E29BC0-1A61-4600-9800-63F707F46F26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5" styleId="{B894E7CA-4CB0-40FA-9205-B4F856C6EA90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Counting Systems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/>
        </p:nvSpPr>
        <p:spPr>
          <a:xfrm>
            <a:off y="3562350" x="2057400"/>
            <a:ext cy="381000" cx="1828800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left, representing the next power of two.</a:t>
            </a: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50" name="Shape 150"/>
          <p:cNvGraphicFramePr/>
          <p:nvPr/>
        </p:nvGraphicFramePr>
        <p:xfrm>
          <a:off y="18859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{E14CD2E0-3B26-4925-9DB3-F865BEEC5851}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51" name="Shape 151"/>
          <p:cNvSpPr/>
          <p:nvPr/>
        </p:nvSpPr>
        <p:spPr>
          <a:xfrm>
            <a:off y="1885950" x="2971800"/>
            <a:ext cy="1371599" cx="3276600"/>
          </a:xfrm>
          <a:prstGeom prst="wedgeRoundRectCallout">
            <a:avLst>
              <a:gd fmla="val -59815" name="adj1"/>
              <a:gd fmla="val 9148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Each position is a power of 2: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152" name="Shape 152"/>
          <p:cNvGraphicFramePr/>
          <p:nvPr/>
        </p:nvGraphicFramePr>
        <p:xfrm>
          <a:off y="2190750" x="329565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{C33AA680-4D8B-4914-9A32-B57056B8C482}</a:tableStyleId>
              </a:tblPr>
              <a:tblGrid>
                <a:gridCol w="825500"/>
                <a:gridCol w="825500"/>
                <a:gridCol w="825500"/>
              </a:tblGrid>
              <a:tr h="2946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2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2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2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/>
        </p:nvSpPr>
        <p:spPr>
          <a:xfrm>
            <a:off y="1885950" x="2362200"/>
            <a:ext cy="2666999" cx="201703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representing the next power of two.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60" name="Shape 160"/>
          <p:cNvGraphicFramePr/>
          <p:nvPr/>
        </p:nvGraphicFramePr>
        <p:xfrm>
          <a:off y="1870709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{D7EEF474-03FE-4965-A5D5-A45592BCF584}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61" name="Shape 161"/>
          <p:cNvSpPr/>
          <p:nvPr/>
        </p:nvSpPr>
        <p:spPr>
          <a:xfrm>
            <a:off y="2023109" x="3352800"/>
            <a:ext cy="1066799" cx="1524000"/>
          </a:xfrm>
          <a:prstGeom prst="wedgeRoundRectCallout">
            <a:avLst>
              <a:gd fmla="val -106579" name="adj1"/>
              <a:gd fmla="val -53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Alternating every other number.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/>
        </p:nvSpPr>
        <p:spPr>
          <a:xfrm>
            <a:off y="1962150" x="2286000"/>
            <a:ext cy="2666999" cx="107576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7" name="Shape 167"/>
          <p:cNvGraphicFramePr/>
          <p:nvPr/>
        </p:nvGraphicFramePr>
        <p:xfrm>
          <a:off y="1870709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{618484A2-421E-471E-AD3E-E8EC5CF0C385}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68" name="Shape 16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representing the next power of two.</a:t>
            </a:r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sp>
        <p:nvSpPr>
          <p:cNvPr id="170" name="Shape 170"/>
          <p:cNvSpPr/>
          <p:nvPr/>
        </p:nvSpPr>
        <p:spPr>
          <a:xfrm>
            <a:off y="2023109" x="3352800"/>
            <a:ext cy="1066799" cx="1524000"/>
          </a:xfrm>
          <a:prstGeom prst="wedgeRoundRectCallout">
            <a:avLst>
              <a:gd fmla="val -112314" name="adj1"/>
              <a:gd fmla="val -53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Alternating in groups of 2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/>
        </p:nvSpPr>
        <p:spPr>
          <a:xfrm>
            <a:off y="2190750" x="2133600"/>
            <a:ext cy="2362200" cx="168092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6" name="Shape 176"/>
          <p:cNvGraphicFramePr/>
          <p:nvPr/>
        </p:nvGraphicFramePr>
        <p:xfrm>
          <a:off y="1870709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{C270442D-540C-4923-B6CE-38B61E63AEEE}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77" name="Shape 17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representing the next power of two.</a:t>
            </a:r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sp>
        <p:nvSpPr>
          <p:cNvPr id="179" name="Shape 179"/>
          <p:cNvSpPr/>
          <p:nvPr/>
        </p:nvSpPr>
        <p:spPr>
          <a:xfrm>
            <a:off y="2023109" x="3352800"/>
            <a:ext cy="1066799" cx="1524000"/>
          </a:xfrm>
          <a:prstGeom prst="wedgeRoundRectCallout">
            <a:avLst>
              <a:gd fmla="val -120696" name="adj1"/>
              <a:gd fmla="val -17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Alternating in groups of 4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Leading zeros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Are insignificant, but often written to indicate the number of bits in a quantity.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0110 = 110.</a:t>
            </a:r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Converting to and from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to base 2 conversion: repeated division with remainders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Convert 92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to binary.</a:t>
            </a:r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Converting to and from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to base 2 conversion: repeated division with remainders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Convert 92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to binary.</a:t>
            </a:r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98" name="Shape 198"/>
          <p:cNvGraphicFramePr/>
          <p:nvPr/>
        </p:nvGraphicFramePr>
        <p:xfrm>
          <a:off y="16573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{E41E12B7-BBCA-476A-95F0-905A4D8012A8}</a:tableStyleId>
              </a:tblPr>
              <a:tblGrid>
                <a:gridCol w="1001475"/>
                <a:gridCol w="751125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92 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÷ 2 = 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46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23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÷ 2 =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46 r 0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23 r 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r 0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r 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/>
        </p:nvSpPr>
        <p:spPr>
          <a:xfrm>
            <a:off y="1733550" x="2971800"/>
            <a:ext cy="1904999" cx="160245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Converting to and from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to base 2 conversion: repeated division with remainders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Convert 92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to binary.</a:t>
            </a:r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sp>
        <p:nvSpPr>
          <p:cNvPr id="206" name="Shape 206"/>
          <p:cNvSpPr/>
          <p:nvPr/>
        </p:nvSpPr>
        <p:spPr>
          <a:xfrm>
            <a:off y="1910155" x="3505200"/>
            <a:ext cy="838199" cx="2209799"/>
          </a:xfrm>
          <a:prstGeom prst="wedgeRoundRectCallout">
            <a:avLst>
              <a:gd fmla="val -68972" name="adj1"/>
              <a:gd fmla="val 6071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Rewrite from the bottom up: 1011100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</a:t>
            </a:r>
          </a:p>
        </p:txBody>
      </p:sp>
      <p:graphicFrame>
        <p:nvGraphicFramePr>
          <p:cNvPr id="207" name="Shape 207"/>
          <p:cNvGraphicFramePr/>
          <p:nvPr/>
        </p:nvGraphicFramePr>
        <p:xfrm>
          <a:off y="16573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{17407EF8-E625-4E76-9C4E-49C58F371649}</a:tableStyleId>
              </a:tblPr>
              <a:tblGrid>
                <a:gridCol w="1001475"/>
                <a:gridCol w="751125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92 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÷ 2 = 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46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23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÷ 2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÷ 2 =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46 r 0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23 r 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r 1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r 0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r 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212" name="Shape 212"/>
          <p:cNvGraphicFramePr/>
          <p:nvPr/>
        </p:nvGraphicFramePr>
        <p:xfrm>
          <a:off y="17335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{31B2BBE2-19D2-49B2-8A8E-7A99BB9E233B}</a:tableStyleId>
              </a:tblPr>
              <a:tblGrid>
                <a:gridCol w="1066800"/>
                <a:gridCol w="457200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 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16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64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213" name="Shape 2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Converting to and from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to base 10 conversion: repeated multiplication and addition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Convert 1011100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to decimal.</a:t>
            </a:r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/>
        </p:nvSpPr>
        <p:spPr>
          <a:xfrm>
            <a:off y="1733550" x="2590800"/>
            <a:ext cy="1904999" cx="381000"/>
          </a:xfrm>
          <a:prstGeom prst="roundRect">
            <a:avLst>
              <a:gd fmla="val 16667" name="adj"/>
            </a:avLst>
          </a:prstGeom>
          <a:solidFill>
            <a:srgbClr val="FFFF00">
              <a:alpha val="64705"/>
            </a:srgbClr>
          </a:solidFill>
          <a:ln w="12700" cap="flat">
            <a:solidFill>
              <a:srgbClr val="9787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0" name="Shape 220"/>
          <p:cNvGraphicFramePr/>
          <p:nvPr/>
        </p:nvGraphicFramePr>
        <p:xfrm>
          <a:off y="1657350" x="1459005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{29F26D18-AE2B-4680-90CD-DAA31ACB411A}</a:tableStyleId>
              </a:tblPr>
              <a:tblGrid>
                <a:gridCol w="1066800"/>
                <a:gridCol w="457200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 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× 2</a:t>
                      </a:r>
                      <a:r>
                        <a:rPr strike="noStrike" u="none" b="0" cap="none" baseline="3000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=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16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  <a:p>
                      <a:pPr algn="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64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221" name="Shape 22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Converting to and from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to base 10 conversion: repeated multiplication and addition.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Convert 10111002 to decimal.</a:t>
            </a: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sp>
        <p:nvSpPr>
          <p:cNvPr id="223" name="Shape 223"/>
          <p:cNvSpPr/>
          <p:nvPr/>
        </p:nvSpPr>
        <p:spPr>
          <a:xfrm>
            <a:off y="1847850" x="3352800"/>
            <a:ext cy="838199" cx="2209799"/>
          </a:xfrm>
          <a:prstGeom prst="wedgeRoundRectCallout">
            <a:avLst>
              <a:gd fmla="val -68972" name="adj1"/>
              <a:gd fmla="val 6071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 these up, base 10: 4+8+16+64=92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Why do we use base 10?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Number System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Binary is cumbersome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Long strings of 1’s and 0’s are hard to read.  Group into sets or 3 (octal) or 4 (hexadecimal).</a:t>
            </a:r>
          </a:p>
        </p:txBody>
      </p:sp>
      <p:sp>
        <p:nvSpPr>
          <p:cNvPr id="229" name="Shape 22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8 and Base 16 Number Systems</a:t>
            </a:r>
          </a:p>
        </p:txBody>
      </p:sp>
      <p:graphicFrame>
        <p:nvGraphicFramePr>
          <p:cNvPr id="230" name="Shape 230"/>
          <p:cNvGraphicFramePr/>
          <p:nvPr/>
        </p:nvGraphicFramePr>
        <p:xfrm>
          <a:off y="1520190" x="27432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{C2E29BC0-1A61-4600-9800-63F707F46F26}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10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2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8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16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235" name="Shape 235"/>
          <p:cNvGraphicFramePr/>
          <p:nvPr/>
        </p:nvGraphicFramePr>
        <p:xfrm>
          <a:off y="1520190" x="27432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{B894E7CA-4CB0-40FA-9205-B4F856C6EA90}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10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2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8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Base 16</a:t>
                      </a:r>
                    </a:p>
                  </a:txBody>
                  <a:tcPr marR="91450" marB="45725" marT="45725" marL="91450">
                    <a:solidFill>
                      <a:srgbClr val="C3C1C4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9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14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16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1879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15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17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4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36" name="Shape 23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Binary is cumbersome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Long strings of 1’s and 0’s are hard to read.  Group into sets or 3 (octal) or 4 (hexadecimal).</a:t>
            </a:r>
          </a:p>
        </p:txBody>
      </p:sp>
      <p:sp>
        <p:nvSpPr>
          <p:cNvPr id="237" name="Shape 23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8 and Base 16 Number Systems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Binary is cumbersome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Long strings of 1’s and 0’s are hard to read.  Group into sets or 3 (octal) or 4 (hexadecimal).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 Rewrite 110111100101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as octal and hexadecimal.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Group by 3: 110  111  100  101  6745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Group by 4: 1101  1110  0101  DE5</a:t>
            </a:r>
            <a:r>
              <a:rPr strike="noStrike" u="none" b="0" cap="none" baseline="-2500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</a:p>
        </p:txBody>
      </p:sp>
      <p:sp>
        <p:nvSpPr>
          <p:cNvPr id="243" name="Shape 24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8 and Base 16 Number Systems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number systems are not universal.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Computers employ a base 2 (binary) system.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Number systems use positions representing powers of the base.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Converting from base 10 to another base involves division by the base and examining the remainders.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Converting from another base to base 10 involves multiplying by a power of the base and summing.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Octal and Hexadecimal are convenience groupings of binary numbers.</a:t>
            </a:r>
          </a:p>
        </p:txBody>
      </p:sp>
      <p:sp>
        <p:nvSpPr>
          <p:cNvPr id="249" name="Shape 24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Counting Systems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Why do we use base 10?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Number System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23950" x="608012"/>
            <a:ext cy="2407236" cx="3125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10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Ten one digit numbers (0–9)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representing the next power of ten.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position represents a power of ten (a positional number system).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 315,826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Operations can take place at each position (e.g. adding two numbers by column with carry).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10 Number System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y="2597150" x="19812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{10C22801-3D65-4C95-ACCA-A125C05A74EB}</a:tableStyleId>
              </a:tblPr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2946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8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PT Sans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</a:t>
                      </a:r>
                      <a:r>
                        <a:rPr strike="noStrike" u="none" b="1" cap="none" baseline="0" sz="1600" lang="en-US" i="0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×</a:t>
                      </a: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 10</a:t>
                      </a:r>
                      <a:r>
                        <a:rPr strike="noStrike" u="none" cap="none" baseline="3000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representing the next power of two.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the next power of two.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21" name="Shape 121"/>
          <p:cNvGraphicFramePr/>
          <p:nvPr/>
        </p:nvGraphicFramePr>
        <p:xfrm>
          <a:off y="18859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{EFB68527-6E77-4797-9209-5ABC2011BF06}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the next power of two.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28" name="Shape 128"/>
          <p:cNvGraphicFramePr/>
          <p:nvPr/>
        </p:nvGraphicFramePr>
        <p:xfrm>
          <a:off y="1870709" x="1524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{981A8901-EA6B-4488-ACBD-357C3D77DFE1}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the next power of two.</a:t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35" name="Shape 135"/>
          <p:cNvGraphicFramePr/>
          <p:nvPr/>
        </p:nvGraphicFramePr>
        <p:xfrm>
          <a:off y="18859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{496838D1-6668-493B-8EAE-9284A0AACFC9}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b="0" cap="none" baseline="0" sz="16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Base 2 counting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one digit numbers (0–1)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 expand beyond 1-digit, add a position on the left,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the next power of two.</a:t>
            </a: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Base 2 Number System</a:t>
            </a:r>
          </a:p>
        </p:txBody>
      </p:sp>
      <p:graphicFrame>
        <p:nvGraphicFramePr>
          <p:cNvPr id="142" name="Shape 142"/>
          <p:cNvGraphicFramePr/>
          <p:nvPr/>
        </p:nvGraphicFramePr>
        <p:xfrm>
          <a:off y="1885950" x="1447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{C9A6CB20-8DE9-42AE-BF79-8C0D609A93F3}</a:tableStyleId>
              </a:tblPr>
              <a:tblGrid>
                <a:gridCol w="1143000"/>
                <a:gridCol w="1143000"/>
              </a:tblGrid>
              <a:tr h="30287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</a:p>
                  </a:txBody>
                  <a:tcPr marR="91450" marB="45725" marT="45725" marL="91450"/>
                </a:tc>
              </a:tr>
              <a:tr h="33500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6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