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4" r:id="rId4"/>
    <p:sldMasterId id="214748366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E84B45CB-7C56-4380-A1D5-A8792E2916CB}">
  <a:tblStyle styleName="Table_0" styleId="{E84B45CB-7C56-4380-A1D5-A8792E2916CB}"/>
  <a:tblStyle styleName="Table_1" styleId="{8FE3D270-506D-4226-8B0F-517EF0305EAD}"/>
  <a:tblStyle styleName="Table_2" styleId="{98E5DC12-C1FE-44F8-AA33-7C42509BABB4}"/>
  <a:tblStyle styleName="Table_3" styleId="{68DDB35A-93B6-4074-BDF3-ADDADA81D483}"/>
  <a:tblStyle styleName="Table_4" styleId="{5E94A41C-9790-4A25-89AD-15F6F238AACB}"/>
  <a:tblStyle styleName="Table_5" styleId="{B38ACBFA-70B1-4ACB-AB67-2F546F470B09}"/>
  <a:tblStyle styleName="Table_6" styleId="{F2B9DC8A-5244-4910-B412-C339775F3C83}"/>
  <a:tblStyle styleName="Table_7" styleId="{E517455D-FDC5-4501-A633-98D4A60325A1}"/>
</a:tblStyleLst>
</file>

<file path=ppt/_rels/presentation.xml.rels><?xml version="1.0" encoding="UTF-8" standalone="yes"?><Relationships xmlns="http://schemas.openxmlformats.org/package/2006/relationships"><Relationship Target="slides/slide33.xml" Type="http://schemas.openxmlformats.org/officeDocument/2006/relationships/slide" Id="rId39"/><Relationship Target="slides/slide32.xml" Type="http://schemas.openxmlformats.org/officeDocument/2006/relationships/slide" Id="rId38"/><Relationship Target="slides/slide31.xml" Type="http://schemas.openxmlformats.org/officeDocument/2006/relationships/slide" Id="rId37"/><Relationship Target="slides/slide13.xml" Type="http://schemas.openxmlformats.org/officeDocument/2006/relationships/slide" Id="rId19"/><Relationship Target="slides/slide30.xml" Type="http://schemas.openxmlformats.org/officeDocument/2006/relationships/slide" Id="rId36"/><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8.xml" Type="http://schemas.openxmlformats.org/officeDocument/2006/relationships/slide" Id="rId34"/><Relationship Target="slides/slide29.xml" Type="http://schemas.openxmlformats.org/officeDocument/2006/relationships/slide" Id="rId35"/><Relationship Target="slides/slide26.xml" Type="http://schemas.openxmlformats.org/officeDocument/2006/relationships/slide" Id="rId32"/><Relationship Target="slides/slide27.xml" Type="http://schemas.openxmlformats.org/officeDocument/2006/relationships/slide" Id="rId33"/><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slides/slide34.xml" Type="http://schemas.openxmlformats.org/officeDocument/2006/relationships/slide" Id="rId40"/><Relationship Target="theme/theme2.xml" Type="http://schemas.openxmlformats.org/officeDocument/2006/relationships/theme" Id="rId1"/><Relationship Target="slides/slide16.xml" Type="http://schemas.openxmlformats.org/officeDocument/2006/relationships/slide" Id="rId22"/><Relationship Target="slides/slide35.xml" Type="http://schemas.openxmlformats.org/officeDocument/2006/relationships/slide" Id="rId41"/><Relationship Target="slideMasters/slideMaster1.xml" Type="http://schemas.openxmlformats.org/officeDocument/2006/relationships/slideMaster" Id="rId4"/><Relationship Target="slides/slide17.xml" Type="http://schemas.openxmlformats.org/officeDocument/2006/relationships/slide" Id="rId23"/><Relationship Target="slides/slide36.xml" Type="http://schemas.openxmlformats.org/officeDocument/2006/relationships/slide" Id="rId42"/><Relationship Target="tableStyles.xml" Type="http://schemas.openxmlformats.org/officeDocument/2006/relationships/tableStyles" Id="rId3"/><Relationship Target="slides/slide18.xml" Type="http://schemas.openxmlformats.org/officeDocument/2006/relationships/slide" Id="rId24"/><Relationship Target="slides/slide37.xml" Type="http://schemas.openxmlformats.org/officeDocument/2006/relationships/slide" Id="rId43"/><Relationship Target="slides/slide38.xml" Type="http://schemas.openxmlformats.org/officeDocument/2006/relationships/slide" Id="rId44"/><Relationship Target="slides/slide39.xml" Type="http://schemas.openxmlformats.org/officeDocument/2006/relationships/slide" Id="rId45"/><Relationship Target="slides/slide40.xml" Type="http://schemas.openxmlformats.org/officeDocument/2006/relationships/slide" Id="rId46"/><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91425" rIns="91425" lIns="91425" tIns="91425" anchor="b"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86" name="Shape 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73" name="Shape 17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74" name="Shape 174"/>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86" name="Shape 1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87" name="Shape 187"/>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96" name="Shape 1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97" name="Shape 197"/>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3" name="Shape 203"/>
        <p:cNvGrpSpPr/>
        <p:nvPr/>
      </p:nvGrpSpPr>
      <p:grpSpPr>
        <a:xfrm>
          <a:off y="0" x="0"/>
          <a:ext cy="0" cx="0"/>
          <a:chOff y="0" x="0"/>
          <a:chExt cy="0" cx="0"/>
        </a:xfrm>
      </p:grpSpPr>
      <p:sp>
        <p:nvSpPr>
          <p:cNvPr id="204" name="Shape 204"/>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05" name="Shape 20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06" name="Shape 206"/>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15" name="Shape 21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16" name="Shape 216"/>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5" name="Shape 225"/>
        <p:cNvGrpSpPr/>
        <p:nvPr/>
      </p:nvGrpSpPr>
      <p:grpSpPr>
        <a:xfrm>
          <a:off y="0" x="0"/>
          <a:ext cy="0" cx="0"/>
          <a:chOff y="0" x="0"/>
          <a:chExt cy="0" cx="0"/>
        </a:xfrm>
      </p:grpSpPr>
      <p:sp>
        <p:nvSpPr>
          <p:cNvPr id="226" name="Shape 226"/>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27" name="Shape 22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28" name="Shape 228"/>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4" name="Shape 234"/>
        <p:cNvGrpSpPr/>
        <p:nvPr/>
      </p:nvGrpSpPr>
      <p:grpSpPr>
        <a:xfrm>
          <a:off y="0" x="0"/>
          <a:ext cy="0" cx="0"/>
          <a:chOff y="0" x="0"/>
          <a:chExt cy="0" cx="0"/>
        </a:xfrm>
      </p:grpSpPr>
      <p:sp>
        <p:nvSpPr>
          <p:cNvPr id="235" name="Shape 23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36" name="Shape 2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37" name="Shape 237"/>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45" name="Shape 2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46" name="Shape 246"/>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54" name="Shape 2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55" name="Shape 255"/>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1" name="Shape 261"/>
        <p:cNvGrpSpPr/>
        <p:nvPr/>
      </p:nvGrpSpPr>
      <p:grpSpPr>
        <a:xfrm>
          <a:off y="0" x="0"/>
          <a:ext cy="0" cx="0"/>
          <a:chOff y="0" x="0"/>
          <a:chExt cy="0" cx="0"/>
        </a:xfrm>
      </p:grpSpPr>
      <p:sp>
        <p:nvSpPr>
          <p:cNvPr id="262" name="Shape 262"/>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63" name="Shape 263"/>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64" name="Shape 264"/>
          <p:cNvSpPr txBox="1"/>
          <p:nvPr>
            <p:ph idx="1" type="body"/>
          </p:nvPr>
        </p:nvSpPr>
        <p:spPr>
          <a:xfrm>
            <a:off y="4343400" x="914400"/>
            <a:ext cy="4114800" cx="50291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94" name="Shape 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5" name="Shape 95"/>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1" name="Shape 271"/>
        <p:cNvGrpSpPr/>
        <p:nvPr/>
      </p:nvGrpSpPr>
      <p:grpSpPr>
        <a:xfrm>
          <a:off y="0" x="0"/>
          <a:ext cy="0" cx="0"/>
          <a:chOff y="0" x="0"/>
          <a:chExt cy="0" cx="0"/>
        </a:xfrm>
      </p:grpSpPr>
      <p:sp>
        <p:nvSpPr>
          <p:cNvPr id="272" name="Shape 272"/>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73" name="Shape 273"/>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4" name="Shape 274"/>
          <p:cNvSpPr txBox="1"/>
          <p:nvPr>
            <p:ph idx="1" type="body"/>
          </p:nvPr>
        </p:nvSpPr>
        <p:spPr>
          <a:xfrm>
            <a:off y="4343400" x="914400"/>
            <a:ext cy="4114800" cx="50291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82" name="Shape 2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83" name="Shape 283"/>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0" name="Shape 290"/>
        <p:cNvGrpSpPr/>
        <p:nvPr/>
      </p:nvGrpSpPr>
      <p:grpSpPr>
        <a:xfrm>
          <a:off y="0" x="0"/>
          <a:ext cy="0" cx="0"/>
          <a:chOff y="0" x="0"/>
          <a:chExt cy="0" cx="0"/>
        </a:xfrm>
      </p:grpSpPr>
      <p:sp>
        <p:nvSpPr>
          <p:cNvPr id="291" name="Shape 291"/>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292" name="Shape 292"/>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93" name="Shape 293"/>
          <p:cNvSpPr txBox="1"/>
          <p:nvPr>
            <p:ph idx="1" type="body"/>
          </p:nvPr>
        </p:nvSpPr>
        <p:spPr>
          <a:xfrm>
            <a:off y="4343400" x="914400"/>
            <a:ext cy="4114800" cx="50291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9" name="Shape 299"/>
        <p:cNvGrpSpPr/>
        <p:nvPr/>
      </p:nvGrpSpPr>
      <p:grpSpPr>
        <a:xfrm>
          <a:off y="0" x="0"/>
          <a:ext cy="0" cx="0"/>
          <a:chOff y="0" x="0"/>
          <a:chExt cy="0" cx="0"/>
        </a:xfrm>
      </p:grpSpPr>
      <p:sp>
        <p:nvSpPr>
          <p:cNvPr id="300" name="Shape 300"/>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01" name="Shape 30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02" name="Shape 302"/>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11" name="Shape 3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12" name="Shape 312"/>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8" name="Shape 318"/>
        <p:cNvGrpSpPr/>
        <p:nvPr/>
      </p:nvGrpSpPr>
      <p:grpSpPr>
        <a:xfrm>
          <a:off y="0" x="0"/>
          <a:ext cy="0" cx="0"/>
          <a:chOff y="0" x="0"/>
          <a:chExt cy="0" cx="0"/>
        </a:xfrm>
      </p:grpSpPr>
      <p:sp>
        <p:nvSpPr>
          <p:cNvPr id="319" name="Shape 319"/>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20" name="Shape 32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21" name="Shape 321"/>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7" name="Shape 327"/>
        <p:cNvGrpSpPr/>
        <p:nvPr/>
      </p:nvGrpSpPr>
      <p:grpSpPr>
        <a:xfrm>
          <a:off y="0" x="0"/>
          <a:ext cy="0" cx="0"/>
          <a:chOff y="0" x="0"/>
          <a:chExt cy="0" cx="0"/>
        </a:xfrm>
      </p:grpSpPr>
      <p:sp>
        <p:nvSpPr>
          <p:cNvPr id="328" name="Shape 328"/>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29" name="Shape 329"/>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30" name="Shape 330"/>
          <p:cNvSpPr txBox="1"/>
          <p:nvPr>
            <p:ph idx="1" type="body"/>
          </p:nvPr>
        </p:nvSpPr>
        <p:spPr>
          <a:xfrm>
            <a:off y="4343400" x="914400"/>
            <a:ext cy="4114800" cx="50291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6" name="Shape 336"/>
        <p:cNvGrpSpPr/>
        <p:nvPr/>
      </p:nvGrpSpPr>
      <p:grpSpPr>
        <a:xfrm>
          <a:off y="0" x="0"/>
          <a:ext cy="0" cx="0"/>
          <a:chOff y="0" x="0"/>
          <a:chExt cy="0" cx="0"/>
        </a:xfrm>
      </p:grpSpPr>
      <p:sp>
        <p:nvSpPr>
          <p:cNvPr id="337" name="Shape 337"/>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38" name="Shape 338"/>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39" name="Shape 339"/>
          <p:cNvSpPr txBox="1"/>
          <p:nvPr>
            <p:ph idx="1" type="body"/>
          </p:nvPr>
        </p:nvSpPr>
        <p:spPr>
          <a:xfrm>
            <a:off y="4343400" x="914400"/>
            <a:ext cy="4114800" cx="50291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5" name="Shape 345"/>
        <p:cNvGrpSpPr/>
        <p:nvPr/>
      </p:nvGrpSpPr>
      <p:grpSpPr>
        <a:xfrm>
          <a:off y="0" x="0"/>
          <a:ext cy="0" cx="0"/>
          <a:chOff y="0" x="0"/>
          <a:chExt cy="0" cx="0"/>
        </a:xfrm>
      </p:grpSpPr>
      <p:sp>
        <p:nvSpPr>
          <p:cNvPr id="346" name="Shape 346"/>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47" name="Shape 3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48" name="Shape 348"/>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4" name="Shape 354"/>
        <p:cNvGrpSpPr/>
        <p:nvPr/>
      </p:nvGrpSpPr>
      <p:grpSpPr>
        <a:xfrm>
          <a:off y="0" x="0"/>
          <a:ext cy="0" cx="0"/>
          <a:chOff y="0" x="0"/>
          <a:chExt cy="0" cx="0"/>
        </a:xfrm>
      </p:grpSpPr>
      <p:sp>
        <p:nvSpPr>
          <p:cNvPr id="355" name="Shape 35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56" name="Shape 356"/>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57" name="Shape 357"/>
          <p:cNvSpPr txBox="1"/>
          <p:nvPr>
            <p:ph idx="1" type="body"/>
          </p:nvPr>
        </p:nvSpPr>
        <p:spPr>
          <a:xfrm>
            <a:off y="4343400" x="914400"/>
            <a:ext cy="4114800" cx="50291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10" name="Shape 1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1" name="Shape 111"/>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5" name="Shape 365"/>
        <p:cNvGrpSpPr/>
        <p:nvPr/>
      </p:nvGrpSpPr>
      <p:grpSpPr>
        <a:xfrm>
          <a:off y="0" x="0"/>
          <a:ext cy="0" cx="0"/>
          <a:chOff y="0" x="0"/>
          <a:chExt cy="0" cx="0"/>
        </a:xfrm>
      </p:grpSpPr>
      <p:sp>
        <p:nvSpPr>
          <p:cNvPr id="366" name="Shape 366"/>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67" name="Shape 36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68" name="Shape 368"/>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4" name="Shape 374"/>
        <p:cNvGrpSpPr/>
        <p:nvPr/>
      </p:nvGrpSpPr>
      <p:grpSpPr>
        <a:xfrm>
          <a:off y="0" x="0"/>
          <a:ext cy="0" cx="0"/>
          <a:chOff y="0" x="0"/>
          <a:chExt cy="0" cx="0"/>
        </a:xfrm>
      </p:grpSpPr>
      <p:sp>
        <p:nvSpPr>
          <p:cNvPr id="375" name="Shape 37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76" name="Shape 376"/>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77" name="Shape 377"/>
          <p:cNvSpPr txBox="1"/>
          <p:nvPr>
            <p:ph idx="1" type="body"/>
          </p:nvPr>
        </p:nvSpPr>
        <p:spPr>
          <a:xfrm>
            <a:off y="4343400" x="914400"/>
            <a:ext cy="4114800" cx="50291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5" name="Shape 385"/>
        <p:cNvGrpSpPr/>
        <p:nvPr/>
      </p:nvGrpSpPr>
      <p:grpSpPr>
        <a:xfrm>
          <a:off y="0" x="0"/>
          <a:ext cy="0" cx="0"/>
          <a:chOff y="0" x="0"/>
          <a:chExt cy="0" cx="0"/>
        </a:xfrm>
      </p:grpSpPr>
      <p:sp>
        <p:nvSpPr>
          <p:cNvPr id="386" name="Shape 386"/>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87" name="Shape 38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88" name="Shape 388"/>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4" name="Shape 394"/>
        <p:cNvGrpSpPr/>
        <p:nvPr/>
      </p:nvGrpSpPr>
      <p:grpSpPr>
        <a:xfrm>
          <a:off y="0" x="0"/>
          <a:ext cy="0" cx="0"/>
          <a:chOff y="0" x="0"/>
          <a:chExt cy="0" cx="0"/>
        </a:xfrm>
      </p:grpSpPr>
      <p:sp>
        <p:nvSpPr>
          <p:cNvPr id="395" name="Shape 39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396" name="Shape 3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97" name="Shape 397"/>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3" name="Shape 403"/>
        <p:cNvGrpSpPr/>
        <p:nvPr/>
      </p:nvGrpSpPr>
      <p:grpSpPr>
        <a:xfrm>
          <a:off y="0" x="0"/>
          <a:ext cy="0" cx="0"/>
          <a:chOff y="0" x="0"/>
          <a:chExt cy="0" cx="0"/>
        </a:xfrm>
      </p:grpSpPr>
      <p:sp>
        <p:nvSpPr>
          <p:cNvPr id="404" name="Shape 404"/>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405" name="Shape 40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06" name="Shape 406"/>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5" name="Shape 415"/>
        <p:cNvGrpSpPr/>
        <p:nvPr/>
      </p:nvGrpSpPr>
      <p:grpSpPr>
        <a:xfrm>
          <a:off y="0" x="0"/>
          <a:ext cy="0" cx="0"/>
          <a:chOff y="0" x="0"/>
          <a:chExt cy="0" cx="0"/>
        </a:xfrm>
      </p:grpSpPr>
      <p:sp>
        <p:nvSpPr>
          <p:cNvPr id="416" name="Shape 416"/>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417" name="Shape 41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18" name="Shape 418"/>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4" name="Shape 424"/>
        <p:cNvGrpSpPr/>
        <p:nvPr/>
      </p:nvGrpSpPr>
      <p:grpSpPr>
        <a:xfrm>
          <a:off y="0" x="0"/>
          <a:ext cy="0" cx="0"/>
          <a:chOff y="0" x="0"/>
          <a:chExt cy="0" cx="0"/>
        </a:xfrm>
      </p:grpSpPr>
      <p:sp>
        <p:nvSpPr>
          <p:cNvPr id="425" name="Shape 42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426" name="Shape 4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27" name="Shape 427"/>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3" name="Shape 433"/>
        <p:cNvGrpSpPr/>
        <p:nvPr/>
      </p:nvGrpSpPr>
      <p:grpSpPr>
        <a:xfrm>
          <a:off y="0" x="0"/>
          <a:ext cy="0" cx="0"/>
          <a:chOff y="0" x="0"/>
          <a:chExt cy="0" cx="0"/>
        </a:xfrm>
      </p:grpSpPr>
      <p:sp>
        <p:nvSpPr>
          <p:cNvPr id="434" name="Shape 434"/>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35" name="Shape 43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1" name="Shape 441"/>
        <p:cNvGrpSpPr/>
        <p:nvPr/>
      </p:nvGrpSpPr>
      <p:grpSpPr>
        <a:xfrm>
          <a:off y="0" x="0"/>
          <a:ext cy="0" cx="0"/>
          <a:chOff y="0" x="0"/>
          <a:chExt cy="0" cx="0"/>
        </a:xfrm>
      </p:grpSpPr>
      <p:sp>
        <p:nvSpPr>
          <p:cNvPr id="442" name="Shape 442"/>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443" name="Shape 44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44" name="Shape 444"/>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0" name="Shape 450"/>
        <p:cNvGrpSpPr/>
        <p:nvPr/>
      </p:nvGrpSpPr>
      <p:grpSpPr>
        <a:xfrm>
          <a:off y="0" x="0"/>
          <a:ext cy="0" cx="0"/>
          <a:chOff y="0" x="0"/>
          <a:chExt cy="0" cx="0"/>
        </a:xfrm>
      </p:grpSpPr>
      <p:sp>
        <p:nvSpPr>
          <p:cNvPr id="451" name="Shape 451"/>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452" name="Shape 45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53" name="Shape 453"/>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19" name="Shape 1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20" name="Shape 120"/>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9" name="Shape 459"/>
        <p:cNvGrpSpPr/>
        <p:nvPr/>
      </p:nvGrpSpPr>
      <p:grpSpPr>
        <a:xfrm>
          <a:off y="0" x="0"/>
          <a:ext cy="0" cx="0"/>
          <a:chOff y="0" x="0"/>
          <a:chExt cy="0" cx="0"/>
        </a:xfrm>
      </p:grpSpPr>
      <p:sp>
        <p:nvSpPr>
          <p:cNvPr id="460" name="Shape 46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61" name="Shape 4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28" name="Shape 128"/>
          <p:cNvSpPr/>
          <p:nvPr>
            <p:ph idx="2" type="sldImg"/>
          </p:nvPr>
        </p:nvSpPr>
        <p:spPr>
          <a:xfrm>
            <a:off y="685800" x="1144587"/>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29" name="Shape 129"/>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37" name="Shape 13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38" name="Shape 138"/>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46" name="Shape 1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47" name="Shape 147"/>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55" name="Shape 15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56" name="Shape 156"/>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txBox="1"/>
          <p:nvPr/>
        </p:nvSpPr>
        <p:spPr>
          <a:xfrm>
            <a:off y="8685211"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Font typeface="Arial"/>
              <a:buNone/>
            </a:pPr>
            <a:r>
              <a:rPr strike="noStrike" u="none" b="0" cap="none" baseline="0" sz="1200" lang="en-US" i="0"/>
              <a:t>*</a:t>
            </a:r>
          </a:p>
        </p:txBody>
      </p:sp>
      <p:sp>
        <p:nvSpPr>
          <p:cNvPr id="164" name="Shape 164"/>
          <p:cNvSpPr txBox="1"/>
          <p:nvPr>
            <p:ph idx="1" type="body"/>
          </p:nvPr>
        </p:nvSpPr>
        <p:spPr>
          <a:xfrm>
            <a:off y="4343400" x="914400"/>
            <a:ext cy="4111625" cx="5026025"/>
          </a:xfrm>
          <a:prstGeom prst="rect">
            <a:avLst/>
          </a:prstGeom>
          <a:noFill/>
          <a:ln>
            <a:noFill/>
          </a:ln>
        </p:spPr>
        <p:txBody>
          <a:bodyPr bIns="44450" rIns="90475" lIns="90475" tIns="44450" anchor="t" anchorCtr="0">
            <a:spAutoFit/>
          </a:bodyPr>
          <a:lstStyle/>
          <a:p>
            <a:pPr>
              <a:spcBef>
                <a:spcPts val="0"/>
              </a:spcBef>
              <a:buNone/>
            </a:pPr>
            <a:r>
              <a:t/>
            </a:r>
            <a:endParaRPr/>
          </a:p>
        </p:txBody>
      </p:sp>
      <p:sp>
        <p:nvSpPr>
          <p:cNvPr id="165" name="Shape 165"/>
          <p:cNvSpPr/>
          <p:nvPr>
            <p:ph idx="2" type="sldImg"/>
          </p:nvPr>
        </p:nvSpPr>
        <p:spPr>
          <a:xfrm>
            <a:off y="692150" x="1152525"/>
            <a:ext cy="3416299" cx="4554537"/>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itle and Text over Content">
    <p:spTree>
      <p:nvGrpSpPr>
        <p:cNvPr id="17" name="Shape 17"/>
        <p:cNvGrpSpPr/>
        <p:nvPr/>
      </p:nvGrpSpPr>
      <p:grpSpPr>
        <a:xfrm>
          <a:off y="0" x="0"/>
          <a:ext cy="0" cx="0"/>
          <a:chOff y="0" x="0"/>
          <a:chExt cy="0" cx="0"/>
        </a:xfrm>
      </p:grpSpPr>
      <p:sp>
        <p:nvSpPr>
          <p:cNvPr id="18" name="Shape 18"/>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9" name="Shape 19"/>
          <p:cNvSpPr txBox="1"/>
          <p:nvPr>
            <p:ph idx="1" type="body"/>
          </p:nvPr>
        </p:nvSpPr>
        <p:spPr>
          <a:xfrm>
            <a:off y="1524000" x="914400"/>
            <a:ext cy="2185988"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20" name="Shape 20"/>
          <p:cNvSpPr txBox="1"/>
          <p:nvPr>
            <p:ph idx="2" type="body"/>
          </p:nvPr>
        </p:nvSpPr>
        <p:spPr>
          <a:xfrm>
            <a:off y="3862387" x="914400"/>
            <a:ext cy="2187574"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y="0" x="0"/>
          <a:ext cy="0" cx="0"/>
          <a:chOff y="0" x="0"/>
          <a:chExt cy="0" cx="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1" name="Shape 51"/>
        <p:cNvGrpSpPr/>
        <p:nvPr/>
      </p:nvGrpSpPr>
      <p:grpSpPr>
        <a:xfrm>
          <a:off y="0" x="0"/>
          <a:ext cy="0" cx="0"/>
          <a:chOff y="0" x="0"/>
          <a:chExt cy="0" cx="0"/>
        </a:xfrm>
      </p:grpSpPr>
      <p:sp>
        <p:nvSpPr>
          <p:cNvPr id="52" name="Shape 52"/>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3" name="Shape 53"/>
        <p:cNvGrpSpPr/>
        <p:nvPr/>
      </p:nvGrpSpPr>
      <p:grpSpPr>
        <a:xfrm>
          <a:off y="0" x="0"/>
          <a:ext cy="0" cx="0"/>
          <a:chOff y="0" x="0"/>
          <a:chExt cy="0" cx="0"/>
        </a:xfrm>
      </p:grpSpPr>
      <p:sp>
        <p:nvSpPr>
          <p:cNvPr id="54" name="Shape 54"/>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56" name="Shape 56"/>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7" name="Shape 57"/>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58" name="Shape 58"/>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9" name="Shape 59"/>
        <p:cNvGrpSpPr/>
        <p:nvPr/>
      </p:nvGrpSpPr>
      <p:grpSpPr>
        <a:xfrm>
          <a:off y="0" x="0"/>
          <a:ext cy="0" cx="0"/>
          <a:chOff y="0" x="0"/>
          <a:chExt cy="0" cx="0"/>
        </a:xfrm>
      </p:grpSpPr>
      <p:sp>
        <p:nvSpPr>
          <p:cNvPr id="60" name="Shape 60"/>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1" name="Shape 61"/>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2" name="Shape 62"/>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3" name="Shape 63"/>
        <p:cNvGrpSpPr/>
        <p:nvPr/>
      </p:nvGrpSpPr>
      <p:grpSpPr>
        <a:xfrm>
          <a:off y="0" x="0"/>
          <a:ext cy="0" cx="0"/>
          <a:chOff y="0" x="0"/>
          <a:chExt cy="0" cx="0"/>
        </a:xfrm>
      </p:grpSpPr>
      <p:sp>
        <p:nvSpPr>
          <p:cNvPr id="64" name="Shape 64"/>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5" name="Shape 65"/>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6" name="Shape 66"/>
        <p:cNvGrpSpPr/>
        <p:nvPr/>
      </p:nvGrpSpPr>
      <p:grpSpPr>
        <a:xfrm>
          <a:off y="0" x="0"/>
          <a:ext cy="0" cx="0"/>
          <a:chOff y="0" x="0"/>
          <a:chExt cy="0" cx="0"/>
        </a:xfrm>
      </p:grpSpPr>
      <p:sp>
        <p:nvSpPr>
          <p:cNvPr id="67" name="Shape 67"/>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8" name="Shape 68"/>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8" name="Shape 78"/>
        <p:cNvGrpSpPr/>
        <p:nvPr/>
      </p:nvGrpSpPr>
      <p:grpSpPr>
        <a:xfrm>
          <a:off y="0" x="0"/>
          <a:ext cy="0" cx="0"/>
          <a:chOff y="0" x="0"/>
          <a:chExt cy="0" cx="0"/>
        </a:xfrm>
      </p:grpSpPr>
      <p:sp>
        <p:nvSpPr>
          <p:cNvPr id="79" name="Shape 79"/>
          <p:cNvSpPr txBox="1"/>
          <p:nvPr>
            <p:ph type="ctrTitle"/>
          </p:nvPr>
        </p:nvSpPr>
        <p:spPr>
          <a:xfrm>
            <a:off y="533400" x="762000"/>
            <a:ext cy="1470024" cx="76961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80" name="Shape 80"/>
          <p:cNvSpPr txBox="1"/>
          <p:nvPr>
            <p:ph idx="1" type="subTitle"/>
          </p:nvPr>
        </p:nvSpPr>
        <p:spPr>
          <a:xfrm>
            <a:off y="2362200" x="838200"/>
            <a:ext cy="3429000" cx="76199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000080"/>
              </a:buClr>
              <a:buFont typeface="Arial"/>
              <a:buNone/>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TwoObj">
  <p:cSld name="Title, Text, and 2 Content">
    <p:spTree>
      <p:nvGrpSpPr>
        <p:cNvPr id="21" name="Shape 21"/>
        <p:cNvGrpSpPr/>
        <p:nvPr/>
      </p:nvGrpSpPr>
      <p:grpSpPr>
        <a:xfrm>
          <a:off y="0" x="0"/>
          <a:ext cy="0" cx="0"/>
          <a:chOff y="0" x="0"/>
          <a:chExt cy="0" cx="0"/>
        </a:xfrm>
      </p:grpSpPr>
      <p:sp>
        <p:nvSpPr>
          <p:cNvPr id="22" name="Shape 22"/>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3" name="Shape 23"/>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24" name="Shape 24"/>
          <p:cNvSpPr txBox="1"/>
          <p:nvPr>
            <p:ph idx="2" type="body"/>
          </p:nvPr>
        </p:nvSpPr>
        <p:spPr>
          <a:xfrm>
            <a:off y="1524000" x="4876800"/>
            <a:ext cy="2185988"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25" name="Shape 25"/>
          <p:cNvSpPr txBox="1"/>
          <p:nvPr>
            <p:ph idx="3" type="body"/>
          </p:nvPr>
        </p:nvSpPr>
        <p:spPr>
          <a:xfrm>
            <a:off y="3862387" x="4876800"/>
            <a:ext cy="2187574"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26" name="Shape 26"/>
        <p:cNvGrpSpPr/>
        <p:nvPr/>
      </p:nvGrpSpPr>
      <p:grpSpPr>
        <a:xfrm>
          <a:off y="0" x="0"/>
          <a:ext cy="0" cx="0"/>
          <a:chOff y="0" x="0"/>
          <a:chExt cy="0" cx="0"/>
        </a:xfrm>
      </p:grpSpPr>
      <p:sp>
        <p:nvSpPr>
          <p:cNvPr id="27" name="Shape 27"/>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8" name="Shape 28"/>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29" name="Shape 29"/>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30" name="Shape 30"/>
        <p:cNvGrpSpPr/>
        <p:nvPr/>
      </p:nvGrpSpPr>
      <p:grpSpPr>
        <a:xfrm>
          <a:off y="0" x="0"/>
          <a:ext cy="0" cx="0"/>
          <a:chOff y="0" x="0"/>
          <a:chExt cy="0" cx="0"/>
        </a:xfrm>
      </p:grpSpPr>
      <p:sp>
        <p:nvSpPr>
          <p:cNvPr id="31" name="Shape 3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ClipArt">
  <p:cSld name="Title, Text and Clip Art">
    <p:spTree>
      <p:nvGrpSpPr>
        <p:cNvPr id="32" name="Shape 32"/>
        <p:cNvGrpSpPr/>
        <p:nvPr/>
      </p:nvGrpSpPr>
      <p:grpSpPr>
        <a:xfrm>
          <a:off y="0" x="0"/>
          <a:ext cy="0" cx="0"/>
          <a:chOff y="0" x="0"/>
          <a:chExt cy="0" cx="0"/>
        </a:xfrm>
      </p:grpSpPr>
      <p:sp>
        <p:nvSpPr>
          <p:cNvPr id="33" name="Shape 33"/>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4" name="Shape 34"/>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35" name="Shape 35"/>
          <p:cNvSpPr/>
          <p:nvPr>
            <p:ph idx="2" type="clipArt"/>
          </p:nvPr>
        </p:nvSpPr>
        <p:spPr>
          <a:xfrm>
            <a:off y="1524000" x="4876800"/>
            <a:ext cy="4525963" cx="3809999"/>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6" name="Shape 36"/>
        <p:cNvGrpSpPr/>
        <p:nvPr/>
      </p:nvGrpSpPr>
      <p:grpSpPr>
        <a:xfrm>
          <a:off y="0" x="0"/>
          <a:ext cy="0" cx="0"/>
          <a:chOff y="0" x="0"/>
          <a:chExt cy="0" cx="0"/>
        </a:xfrm>
      </p:grpSpPr>
      <p:sp>
        <p:nvSpPr>
          <p:cNvPr id="37" name="Shape 37"/>
          <p:cNvSpPr txBox="1"/>
          <p:nvPr>
            <p:ph type="title"/>
          </p:nvPr>
        </p:nvSpPr>
        <p:spPr>
          <a:xfrm rot="5400000">
            <a:off y="2171700" x="4808537"/>
            <a:ext cy="1981199" cx="5775324"/>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8" name="Shape 38"/>
          <p:cNvSpPr txBox="1"/>
          <p:nvPr>
            <p:ph idx="1" type="body"/>
          </p:nvPr>
        </p:nvSpPr>
        <p:spPr>
          <a:xfrm rot="5400000">
            <a:off y="266700" x="769937"/>
            <a:ext cy="5791200" cx="5775324"/>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9" name="Shape 39"/>
        <p:cNvGrpSpPr/>
        <p:nvPr/>
      </p:nvGrpSpPr>
      <p:grpSpPr>
        <a:xfrm>
          <a:off y="0" x="0"/>
          <a:ext cy="0" cx="0"/>
          <a:chOff y="0" x="0"/>
          <a:chExt cy="0" cx="0"/>
        </a:xfrm>
      </p:grpSpPr>
      <p:sp>
        <p:nvSpPr>
          <p:cNvPr id="40" name="Shape 40"/>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1" name="Shape 41"/>
          <p:cNvSpPr txBox="1"/>
          <p:nvPr>
            <p:ph idx="1" type="body"/>
          </p:nvPr>
        </p:nvSpPr>
        <p:spPr>
          <a:xfrm rot="5400000">
            <a:off y="-99219" x="2537618"/>
            <a:ext cy="7772400" cx="4525961"/>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42" name="Shape 42"/>
        <p:cNvGrpSpPr/>
        <p:nvPr/>
      </p:nvGrpSpPr>
      <p:grpSpPr>
        <a:xfrm>
          <a:off y="0" x="0"/>
          <a:ext cy="0" cx="0"/>
          <a:chOff y="0" x="0"/>
          <a:chExt cy="0" cx="0"/>
        </a:xfrm>
      </p:grpSpPr>
      <p:sp>
        <p:nvSpPr>
          <p:cNvPr id="43" name="Shape 43"/>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p:nvPr>
            <p:ph idx="2" type="pic"/>
          </p:nvPr>
        </p:nvSpPr>
        <p:spPr>
          <a:xfrm>
            <a:off y="612775" x="1792288"/>
            <a:ext cy="4114800" cx="5486399"/>
          </a:xfrm>
          <a:prstGeom prst="rect">
            <a:avLst/>
          </a:prstGeom>
          <a:noFill/>
          <a:ln>
            <a:noFill/>
          </a:ln>
        </p:spPr>
      </p:sp>
      <p:sp>
        <p:nvSpPr>
          <p:cNvPr id="45" name="Shape 45"/>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6" name="Shape 46"/>
        <p:cNvGrpSpPr/>
        <p:nvPr/>
      </p:nvGrpSpPr>
      <p:grpSpPr>
        <a:xfrm>
          <a:off y="0" x="0"/>
          <a:ext cy="0" cx="0"/>
          <a:chOff y="0" x="0"/>
          <a:chExt cy="0" cx="0"/>
        </a:xfrm>
      </p:grpSpPr>
      <p:sp>
        <p:nvSpPr>
          <p:cNvPr id="47" name="Shape 47"/>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8" name="Shape 48"/>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4.xml" Type="http://schemas.openxmlformats.org/officeDocument/2006/relationships/theme" Id="rId17"/><Relationship Target="../slideLayouts/slideLayout15.xml" Type="http://schemas.openxmlformats.org/officeDocument/2006/relationships/slideLayout" Id="rId16"/><Relationship Target="../slideLayouts/slideLayout14.xml" Type="http://schemas.openxmlformats.org/officeDocument/2006/relationships/slideLayout" Id="rId15"/><Relationship Target="../slideLayouts/slideLayout13.xml" Type="http://schemas.openxmlformats.org/officeDocument/2006/relationships/slideLayout"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0.pn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slideLayouts/slideLayout16.xml" Type="http://schemas.openxmlformats.org/officeDocument/2006/relationships/slideLayout" Id="rId2"/><Relationship Target="../media/image00.png" Type="http://schemas.openxmlformats.org/officeDocument/2006/relationships/image" Id="rId1"/><Relationship Target="../theme/theme3.xml" Type="http://schemas.openxmlformats.org/officeDocument/2006/relationships/theme"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11" name="Shape 11"/>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cxnSp>
        <p:nvCxnSpPr>
          <p:cNvPr id="14" name="Shape 14"/>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15" name="Shape 15"/>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16" name="Shape 16"/>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9" name="Shape 69"/>
        <p:cNvGrpSpPr/>
        <p:nvPr/>
      </p:nvGrpSpPr>
      <p:grpSpPr>
        <a:xfrm>
          <a:off y="0" x="0"/>
          <a:ext cy="0" cx="0"/>
          <a:chOff y="0" x="0"/>
          <a:chExt cy="0" cx="0"/>
        </a:xfrm>
      </p:grpSpPr>
      <p:cxnSp>
        <p:nvCxnSpPr>
          <p:cNvPr id="70" name="Shape 70"/>
          <p:cNvCxnSpPr/>
          <p:nvPr/>
        </p:nvCxnSpPr>
        <p:spPr>
          <a:xfrm rot="10800000">
            <a:off y="152400" x="685800"/>
            <a:ext cy="5943599" cx="0"/>
          </a:xfrm>
          <a:prstGeom prst="straightConnector1">
            <a:avLst/>
          </a:prstGeom>
          <a:noFill/>
          <a:ln w="69850" cap="rnd">
            <a:solidFill>
              <a:srgbClr val="FF9F11"/>
            </a:solidFill>
            <a:prstDash val="solid"/>
            <a:miter/>
            <a:headEnd w="med" len="med" type="none"/>
            <a:tailEnd w="med" len="med" type="none"/>
          </a:ln>
        </p:spPr>
      </p:cxnSp>
      <p:cxnSp>
        <p:nvCxnSpPr>
          <p:cNvPr id="71" name="Shape 71"/>
          <p:cNvCxnSpPr/>
          <p:nvPr/>
        </p:nvCxnSpPr>
        <p:spPr>
          <a:xfrm rot="10800000">
            <a:off y="2133600" x="228600"/>
            <a:ext cy="0" cx="8381999"/>
          </a:xfrm>
          <a:prstGeom prst="straightConnector1">
            <a:avLst/>
          </a:prstGeom>
          <a:noFill/>
          <a:ln w="69850" cap="rnd">
            <a:solidFill>
              <a:srgbClr val="000080"/>
            </a:solidFill>
            <a:prstDash val="solid"/>
            <a:miter/>
            <a:headEnd w="med" len="med" type="none"/>
            <a:tailEnd w="med" len="med" type="none"/>
          </a:ln>
        </p:spPr>
      </p:cxnSp>
      <p:pic>
        <p:nvPicPr>
          <p:cNvPr id="72" name="Shape 72"/>
          <p:cNvPicPr preferRelativeResize="0"/>
          <p:nvPr/>
        </p:nvPicPr>
        <p:blipFill rotWithShape="1">
          <a:blip r:embed="rId1">
            <a:alphaModFix/>
          </a:blip>
          <a:srcRect t="0" b="0" r="0" l="0"/>
          <a:stretch/>
        </p:blipFill>
        <p:spPr>
          <a:xfrm>
            <a:off y="990600" x="152400"/>
            <a:ext cy="704850" cx="487361"/>
          </a:xfrm>
          <a:prstGeom prst="rect">
            <a:avLst/>
          </a:prstGeom>
          <a:noFill/>
          <a:ln>
            <a:noFill/>
          </a:ln>
        </p:spPr>
      </p:pic>
      <p:sp>
        <p:nvSpPr>
          <p:cNvPr id="73" name="Shape 73"/>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74" name="Shape 74"/>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75" name="Shape 75"/>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1" type="ftr"/>
          </p:nvPr>
        </p:nvSpPr>
        <p:spPr>
          <a:xfrm>
            <a:off y="6245225" x="3124200"/>
            <a:ext cy="476249" cx="2895600"/>
          </a:xfrm>
          <a:prstGeom prst="rect">
            <a:avLst/>
          </a:prstGeom>
          <a:noFill/>
          <a:ln>
            <a:noFill/>
          </a:ln>
        </p:spPr>
        <p:txBody>
          <a:bodyPr bIns="91425" rIns="91425" lIns="91425" tIns="91425" anchor="t"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7" name="Shape 77"/>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63"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6.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5.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4.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5.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5.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5.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5.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5.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5.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xml" Type="http://schemas.openxmlformats.org/officeDocument/2006/relationships/slideLayout" Id="rId1"/><Relationship Target="../media/image05.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5.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5.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13.xml" Type="http://schemas.openxmlformats.org/officeDocument/2006/relationships/slideLayout" Id="rId1"/><Relationship Target="../media/image01.jpg" Type="http://schemas.openxmlformats.org/officeDocument/2006/relationships/image" Id="rId4"/><Relationship Target="../media/image03.jp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5.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5.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5.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5.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3.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5.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5.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5.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5.xml" Type="http://schemas.openxmlformats.org/officeDocument/2006/relationships/slideLayout" Id="rId1"/><Relationship Target="../media/image06.jp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15.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15.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5.xml" Type="http://schemas.openxmlformats.org/officeDocument/2006/relationships/slideLayout" Id="rId1"/><Relationship Target="../media/image04.jpg" Type="http://schemas.openxmlformats.org/officeDocument/2006/relationships/image" Id="rId4"/><Relationship Target="../media/image02.jp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5.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5.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15.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15.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4.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15.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5.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5.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5.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5.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5.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ctrTitle"/>
          </p:nvPr>
        </p:nvSpPr>
        <p:spPr>
          <a:xfrm>
            <a:off y="533400" x="762000"/>
            <a:ext cy="1470024" cx="76961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4400" lang="en-US" i="0">
                <a:solidFill>
                  <a:srgbClr val="000080"/>
                </a:solidFill>
                <a:latin typeface="Arial"/>
                <a:ea typeface="Arial"/>
                <a:cs typeface="Arial"/>
                <a:sym typeface="Arial"/>
              </a:rPr>
              <a:t>CHAPTER 4:</a:t>
            </a:r>
            <a:br>
              <a:rPr strike="noStrike" u="none" b="0" cap="none" baseline="0" sz="4400" lang="en-US" i="0">
                <a:solidFill>
                  <a:srgbClr val="000080"/>
                </a:solidFill>
                <a:latin typeface="Arial"/>
                <a:ea typeface="Arial"/>
                <a:cs typeface="Arial"/>
                <a:sym typeface="Arial"/>
              </a:rPr>
            </a:br>
            <a:r>
              <a:rPr strike="noStrike" u="none" b="0" cap="none" baseline="0" sz="4400" lang="en-US" i="0">
                <a:solidFill>
                  <a:srgbClr val="000080"/>
                </a:solidFill>
                <a:latin typeface="Arial"/>
                <a:ea typeface="Arial"/>
                <a:cs typeface="Arial"/>
                <a:sym typeface="Arial"/>
              </a:rPr>
              <a:t>Data Formats</a:t>
            </a:r>
          </a:p>
        </p:txBody>
      </p:sp>
      <p:sp>
        <p:nvSpPr>
          <p:cNvPr id="83" name="Shape 83"/>
          <p:cNvSpPr txBox="1"/>
          <p:nvPr>
            <p:ph idx="1" type="subTitle"/>
          </p:nvPr>
        </p:nvSpPr>
        <p:spPr>
          <a:xfrm>
            <a:off y="2362200" x="838200"/>
            <a:ext cy="3581399" cx="7619999"/>
          </a:xfrm>
          <a:prstGeom prst="rect">
            <a:avLst/>
          </a:prstGeom>
          <a:noFill/>
          <a:ln>
            <a:noFill/>
          </a:ln>
        </p:spPr>
        <p:txBody>
          <a:bodyPr bIns="45700" rIns="91425" lIns="91425" tIns="45700" anchor="t" anchorCtr="0">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The Architecture of Computer Hardware, Systems Software &amp; Networking:  </a:t>
            </a:r>
            <a:r>
              <a:rPr strike="noStrike" u="none" b="1" cap="none" baseline="0" sz="2400" lang="en-US" i="0">
                <a:solidFill>
                  <a:srgbClr val="000080"/>
                </a:solidFill>
                <a:latin typeface="Arial"/>
                <a:ea typeface="Arial"/>
                <a:cs typeface="Arial"/>
                <a:sym typeface="Arial"/>
              </a:rPr>
              <a:t>An Information Technology Approach </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4th  Edition, Irv Englander</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John Wiley and Sons ©2010</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authored by Wilson Wong, Bentley University</a:t>
            </a: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for the 3</a:t>
            </a:r>
            <a:r>
              <a:rPr strike="noStrike" u="none" b="0" cap="none" baseline="30000" sz="1800" lang="en-US" i="0">
                <a:solidFill>
                  <a:schemeClr val="dk1"/>
                </a:solidFill>
                <a:latin typeface="Arial"/>
                <a:ea typeface="Arial"/>
                <a:cs typeface="Arial"/>
                <a:sym typeface="Arial"/>
              </a:rPr>
              <a:t>rd</a:t>
            </a:r>
            <a:r>
              <a:rPr strike="noStrike" u="none" b="0" cap="none" baseline="0" sz="1800" lang="en-US" i="0">
                <a:solidFill>
                  <a:schemeClr val="dk1"/>
                </a:solidFill>
                <a:latin typeface="Arial"/>
                <a:ea typeface="Arial"/>
                <a:cs typeface="Arial"/>
                <a:sym typeface="Arial"/>
              </a:rPr>
              <a:t> edition were co-authored with Lynne Senne, Bentley University</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ASCII</a:t>
            </a:r>
          </a:p>
        </p:txBody>
      </p:sp>
      <p:sp>
        <p:nvSpPr>
          <p:cNvPr id="168" name="Shape 168"/>
          <p:cNvSpPr txBox="1"/>
          <p:nvPr>
            <p:ph idx="1" type="body"/>
          </p:nvPr>
        </p:nvSpPr>
        <p:spPr>
          <a:xfrm>
            <a:off y="1524000" x="914400"/>
            <a:ext cy="4495800" cx="80010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Developed by ANSI (American National Standards Institute)</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Represents </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Latin alphabet, Arabic numerals, standard punctuation characters </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Plus small set of accents and other European special characters</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ASCII</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7-bit code: 128 characters</a:t>
            </a:r>
          </a:p>
          <a:p>
            <a:pPr algn="l" rtl="0" lvl="0" marR="0" indent="-165100" marL="342900">
              <a:spcBef>
                <a:spcPts val="560"/>
              </a:spcBef>
              <a:spcAft>
                <a:spcPts val="0"/>
              </a:spcAft>
              <a:buClr>
                <a:srgbClr val="000080"/>
              </a:buClr>
              <a:buFont typeface="Arial"/>
              <a:buNone/>
            </a:pPr>
            <a:r>
              <a:t/>
            </a:r>
            <a:endParaRPr strike="noStrike" u="none" b="0" cap="none" baseline="0" sz="2800" i="0">
              <a:solidFill>
                <a:schemeClr val="dk1"/>
              </a:solidFill>
              <a:latin typeface="Arial"/>
              <a:ea typeface="Arial"/>
              <a:cs typeface="Arial"/>
              <a:sym typeface="Arial"/>
            </a:endParaRPr>
          </a:p>
        </p:txBody>
      </p:sp>
      <p:sp>
        <p:nvSpPr>
          <p:cNvPr id="169" name="Shape 169"/>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70" name="Shape 170"/>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ASCII Reference Table </a:t>
            </a:r>
          </a:p>
        </p:txBody>
      </p:sp>
      <p:graphicFrame>
        <p:nvGraphicFramePr>
          <p:cNvPr id="177" name="Shape 177"/>
          <p:cNvGraphicFramePr/>
          <p:nvPr/>
        </p:nvGraphicFramePr>
        <p:xfrm>
          <a:off y="1524000" x="838200"/>
          <a:ext cy="3000000" cx="3000000"/>
        </p:xfrm>
        <a:graphic>
          <a:graphicData uri="http://schemas.openxmlformats.org/drawingml/2006/table">
            <a:tbl>
              <a:tblPr>
                <a:noFill/>
                <a:tableStyleId>{8FE3D270-506D-4226-8B0F-517EF0305EAD}</a:tableStyleId>
              </a:tblPr>
              <a:tblGrid>
                <a:gridCol w="787400"/>
                <a:gridCol w="787400"/>
                <a:gridCol w="787400"/>
                <a:gridCol w="787400"/>
                <a:gridCol w="787400"/>
                <a:gridCol w="787400"/>
                <a:gridCol w="787400"/>
                <a:gridCol w="787400"/>
                <a:gridCol w="787400"/>
              </a:tblGrid>
              <a:tr h="493700">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MSD</a:t>
                      </a:r>
                    </a:p>
                    <a:p>
                      <a:pPr algn="l" rtl="0" lvl="0" marR="0" indent="0" marL="0">
                        <a:lnSpc>
                          <a:spcPct val="100000"/>
                        </a:lnSpc>
                        <a:spcBef>
                          <a:spcPts val="24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LSD</a:t>
                      </a:r>
                    </a:p>
                  </a:txBody>
                  <a:tcPr marR="0" marB="0" marT="0" marL="0">
                    <a:lnL w="12700" cap="flat">
                      <a:solidFill>
                        <a:srgbClr val="FF9F1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0</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1</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2</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3</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4</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5</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6</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Font typeface="Arial"/>
                        <a:buNone/>
                      </a:pPr>
                      <a:r>
                        <a:t/>
                      </a:r>
                      <a:endParaRPr strike="noStrike" u="none" b="1" cap="none" baseline="0" sz="1200" i="0">
                        <a:solidFill>
                          <a:schemeClr val="lt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1" cap="none" baseline="0" sz="1200" lang="en-US" i="0">
                          <a:solidFill>
                            <a:schemeClr val="lt1"/>
                          </a:solidFill>
                          <a:latin typeface="Arial"/>
                          <a:ea typeface="Arial"/>
                          <a:cs typeface="Arial"/>
                          <a:sym typeface="Arial"/>
                        </a:rPr>
                        <a:t>7</a:t>
                      </a:r>
                    </a:p>
                  </a:txBody>
                  <a:tcPr marR="0" marB="0" marT="0" marL="0">
                    <a:lnL w="12700" cap="flat">
                      <a:solidFill>
                        <a:schemeClr val="lt1"/>
                      </a:solidFill>
                      <a:prstDash val="solid"/>
                      <a:round/>
                      <a:headEnd w="med" len="med" type="none"/>
                      <a:tailEnd w="med" len="med" type="none"/>
                    </a:lnL>
                    <a:lnR w="12700" cap="flat">
                      <a:solidFill>
                        <a:srgbClr val="FF9F11"/>
                      </a:solidFill>
                      <a:prstDash val="solid"/>
                      <a:round/>
                      <a:headEnd w="med" len="med" type="none"/>
                      <a:tailEnd w="med" len="med" type="none"/>
                    </a:lnR>
                    <a:lnT w="12700" cap="flat">
                      <a:solidFill>
                        <a:srgbClr val="FF9F1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0</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NUL</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DLE</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SP</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0</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P</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p</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1</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SOH</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DC1</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1</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Q</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W</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603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2</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STX</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DC2</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2</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B</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R</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b</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r</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3</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ETX</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DC3</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3</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C</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c</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4</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EOT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DC4</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4</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1100" lang="en-US" i="0">
                          <a:solidFill>
                            <a:schemeClr val="lt1"/>
                          </a:solidFill>
                          <a:latin typeface="Arial"/>
                          <a:ea typeface="Arial"/>
                          <a:cs typeface="Arial"/>
                          <a:sym typeface="Arial"/>
                        </a:rPr>
                        <a:t>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solidFill>
                      <a:srgbClr val="000099"/>
                    </a:solidFill>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5</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ENQ</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NAK</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5</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U</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u</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6</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ACJ</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SYN</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&amp;</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6</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F</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V</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f</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v</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603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7</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BEL</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ETB</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7</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G</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W</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g</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w</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8</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BS</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CAN</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8</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H</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X</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h</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x</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9</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HT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EM</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9</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I</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Y</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i</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y</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A</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LF</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SUB</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J</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Z</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j</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z</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B</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VT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ESC</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K</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k</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0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9050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C</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FF</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FS</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&lt;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L</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l</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3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D</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CR</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GS</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M</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m</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76225">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E</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SO</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RS</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&gt;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N</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n</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r h="258750">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1100" lang="en-US" i="0">
                          <a:solidFill>
                            <a:schemeClr val="lt1"/>
                          </a:solidFill>
                          <a:latin typeface="Arial"/>
                          <a:ea typeface="Arial"/>
                          <a:cs typeface="Arial"/>
                          <a:sym typeface="Arial"/>
                        </a:rPr>
                        <a:t>F</a:t>
                      </a:r>
                    </a:p>
                  </a:txBody>
                  <a:tcPr marR="0" marB="0" marT="0" marL="0">
                    <a:lnL w="12700" cap="flat">
                      <a:solidFill>
                        <a:srgbClr val="FF9F11"/>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rgbClr val="000099"/>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SI</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US</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O</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_</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o</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100" lang="en-US" i="0">
                          <a:solidFill>
                            <a:schemeClr val="dk1"/>
                          </a:solidFill>
                          <a:latin typeface="Arial"/>
                          <a:ea typeface="Arial"/>
                          <a:cs typeface="Arial"/>
                          <a:sym typeface="Arial"/>
                        </a:rPr>
                        <a:t>DEL</a:t>
                      </a:r>
                    </a:p>
                  </a:txBody>
                  <a:tcPr marR="0" marB="0" marT="0" marL="0">
                    <a:lnL w="12700" cap="flat">
                      <a:solidFill>
                        <a:srgbClr val="000099"/>
                      </a:solidFill>
                      <a:prstDash val="solid"/>
                      <a:round/>
                      <a:headEnd w="med" len="med" type="none"/>
                      <a:tailEnd w="med" len="med" type="none"/>
                    </a:lnL>
                    <a:lnR w="12700" cap="flat">
                      <a:solidFill>
                        <a:srgbClr val="000099"/>
                      </a:solidFill>
                      <a:prstDash val="solid"/>
                      <a:round/>
                      <a:headEnd w="med" len="med" type="none"/>
                      <a:tailEnd w="med" len="med" type="none"/>
                    </a:lnR>
                    <a:lnT w="12700" cap="flat">
                      <a:solidFill>
                        <a:srgbClr val="000099"/>
                      </a:solidFill>
                      <a:prstDash val="solid"/>
                      <a:round/>
                      <a:headEnd w="med" len="med" type="none"/>
                      <a:tailEnd w="med" len="med" type="none"/>
                    </a:lnT>
                    <a:lnB w="12700" cap="flat">
                      <a:solidFill>
                        <a:srgbClr val="000099"/>
                      </a:solidFill>
                      <a:prstDash val="solid"/>
                      <a:round/>
                      <a:headEnd w="med" len="med" type="none"/>
                      <a:tailEnd w="med" len="med" type="none"/>
                    </a:lnB>
                  </a:tcPr>
                </a:tc>
              </a:tr>
            </a:tbl>
          </a:graphicData>
        </a:graphic>
      </p:graphicFrame>
      <p:cxnSp>
        <p:nvCxnSpPr>
          <p:cNvPr id="178" name="Shape 178"/>
          <p:cNvCxnSpPr/>
          <p:nvPr/>
        </p:nvCxnSpPr>
        <p:spPr>
          <a:xfrm>
            <a:off y="1524000" x="838200"/>
            <a:ext cy="457200" cx="838199"/>
          </a:xfrm>
          <a:prstGeom prst="straightConnector1">
            <a:avLst/>
          </a:prstGeom>
          <a:noFill/>
          <a:ln w="12700" cap="rnd">
            <a:solidFill>
              <a:schemeClr val="lt1"/>
            </a:solidFill>
            <a:prstDash val="solid"/>
            <a:miter/>
            <a:headEnd w="med" len="med" type="none"/>
            <a:tailEnd w="med" len="med" type="none"/>
          </a:ln>
        </p:spPr>
      </p:cxnSp>
      <p:sp>
        <p:nvSpPr>
          <p:cNvPr id="179" name="Shape 179"/>
          <p:cNvSpPr txBox="1"/>
          <p:nvPr/>
        </p:nvSpPr>
        <p:spPr>
          <a:xfrm>
            <a:off y="3352800" x="7772400"/>
            <a:ext cy="623887" cx="1143000"/>
          </a:xfrm>
          <a:prstGeom prst="rect">
            <a:avLst/>
          </a:prstGeom>
          <a:noFill/>
          <a:ln>
            <a:noFill/>
          </a:ln>
        </p:spPr>
        <p:txBody>
          <a:bodyPr bIns="45700" rIns="91425" lIns="91425" tIns="45700" anchor="t" anchorCtr="0">
            <a:spAutoFit/>
          </a:bodyPr>
          <a:lstStyle/>
          <a:p>
            <a:pPr algn="ctr" rtl="0" lvl="0" marR="0" indent="0" marL="0">
              <a:lnSpc>
                <a:spcPct val="100000"/>
              </a:lnSpc>
              <a:spcBef>
                <a:spcPts val="0"/>
              </a:spcBef>
              <a:spcAft>
                <a:spcPts val="0"/>
              </a:spcAft>
              <a:buClr>
                <a:srgbClr val="000099"/>
              </a:buClr>
              <a:buSzPct val="25000"/>
              <a:buFont typeface="Arial"/>
              <a:buNone/>
            </a:pPr>
            <a:r>
              <a:rPr strike="noStrike" u="none" b="1" cap="none" baseline="0" sz="1400" lang="en-US" i="0">
                <a:solidFill>
                  <a:srgbClr val="000099"/>
                </a:solidFill>
                <a:latin typeface="Arial"/>
                <a:ea typeface="Arial"/>
                <a:cs typeface="Arial"/>
                <a:sym typeface="Arial"/>
              </a:rPr>
              <a:t>74</a:t>
            </a:r>
            <a:r>
              <a:rPr strike="noStrike" u="none" b="1" cap="none" baseline="-25000" sz="1400" lang="en-US" i="0">
                <a:solidFill>
                  <a:srgbClr val="000099"/>
                </a:solidFill>
                <a:latin typeface="Arial"/>
                <a:ea typeface="Arial"/>
                <a:cs typeface="Arial"/>
                <a:sym typeface="Arial"/>
              </a:rPr>
              <a:t>16</a:t>
            </a:r>
          </a:p>
          <a:p>
            <a:pPr algn="ctr" rtl="0" lvl="0" marR="0" indent="0" marL="0">
              <a:lnSpc>
                <a:spcPct val="100000"/>
              </a:lnSpc>
              <a:spcBef>
                <a:spcPts val="700"/>
              </a:spcBef>
              <a:spcAft>
                <a:spcPts val="0"/>
              </a:spcAft>
              <a:buClr>
                <a:srgbClr val="000099"/>
              </a:buClr>
              <a:buSzPct val="25000"/>
              <a:buFont typeface="Arial"/>
              <a:buNone/>
            </a:pPr>
            <a:r>
              <a:rPr strike="noStrike" u="none" b="1" cap="none" baseline="0" sz="1400" lang="en-US" i="0">
                <a:solidFill>
                  <a:srgbClr val="000099"/>
                </a:solidFill>
                <a:latin typeface="Arial"/>
                <a:ea typeface="Arial"/>
                <a:cs typeface="Arial"/>
                <a:sym typeface="Arial"/>
              </a:rPr>
              <a:t>111 0100</a:t>
            </a:r>
          </a:p>
        </p:txBody>
      </p:sp>
      <p:sp>
        <p:nvSpPr>
          <p:cNvPr id="180" name="Shape 180"/>
          <p:cNvSpPr/>
          <p:nvPr/>
        </p:nvSpPr>
        <p:spPr>
          <a:xfrm rot="10379999">
            <a:off y="1916111" x="1366837"/>
            <a:ext cy="2660650" cx="6786561"/>
          </a:xfrm>
          <a:custGeom>
            <a:pathLst>
              <a:path w="22999" extrusionOk="0" h="21601">
                <a:moveTo>
                  <a:pt y="148" x="0"/>
                </a:moveTo>
                <a:cubicBezTo>
                  <a:pt y="50" x="838"/>
                  <a:pt y="0" x="1681"/>
                  <a:pt y="1" x="2525"/>
                </a:cubicBezTo>
                <a:cubicBezTo>
                  <a:pt y="1" x="11802"/>
                  <a:pt y="5925" x="20044"/>
                  <a:pt y="14720" x="22999"/>
                </a:cubicBezTo>
                <a:moveTo>
                  <a:pt y="148" x="0"/>
                </a:moveTo>
                <a:cubicBezTo>
                  <a:pt y="50" x="838"/>
                  <a:pt y="0" x="1681"/>
                  <a:pt y="1" x="2525"/>
                </a:cubicBezTo>
                <a:cubicBezTo>
                  <a:pt y="1" x="11802"/>
                  <a:pt y="5925" x="20044"/>
                  <a:pt y="14720" x="22999"/>
                </a:cubicBezTo>
                <a:lnTo>
                  <a:pt y="21601" x="2525"/>
                </a:lnTo>
                <a:close/>
              </a:path>
            </a:pathLst>
          </a:custGeom>
          <a:noFill/>
          <a:ln w="15875" cap="rnd">
            <a:solidFill>
              <a:srgbClr val="000099"/>
            </a:solidFill>
            <a:prstDash val="solid"/>
            <a:round/>
            <a:headEnd w="med" len="med" type="none"/>
            <a:tailEnd w="med" len="med" type="none"/>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81" name="Shape 181"/>
          <p:cNvCxnSpPr/>
          <p:nvPr/>
        </p:nvCxnSpPr>
        <p:spPr>
          <a:xfrm>
            <a:off y="2133600" x="7772400"/>
            <a:ext cy="1219199" cx="304799"/>
          </a:xfrm>
          <a:prstGeom prst="straightConnector1">
            <a:avLst/>
          </a:prstGeom>
          <a:noFill/>
          <a:ln w="15875" cap="rnd">
            <a:solidFill>
              <a:srgbClr val="000099"/>
            </a:solidFill>
            <a:prstDash val="solid"/>
            <a:miter/>
            <a:headEnd w="med" len="med" type="none"/>
            <a:tailEnd w="med" len="med" type="triangle"/>
          </a:ln>
        </p:spPr>
      </p:cxnSp>
      <p:sp>
        <p:nvSpPr>
          <p:cNvPr id="182" name="Shape 18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83" name="Shape 18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y="0" x="0"/>
          <a:ext cy="0" cx="0"/>
          <a:chOff y="0" x="0"/>
          <a:chExt cy="0" cx="0"/>
        </a:xfrm>
      </p:grpSpPr>
      <p:sp>
        <p:nvSpPr>
          <p:cNvPr id="189" name="Shape 18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EBCDIC</a:t>
            </a:r>
          </a:p>
        </p:txBody>
      </p:sp>
      <p:sp>
        <p:nvSpPr>
          <p:cNvPr id="190" name="Shape 190"/>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Extended Binary Coded Decimal Interchange Code developed by IBM</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Restricted mainly to IBM or IBM compatible mainframes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Conversion software to/from ASCII available</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Common in archival data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Character codes differ from ASCII</a:t>
            </a:r>
          </a:p>
        </p:txBody>
      </p:sp>
      <p:graphicFrame>
        <p:nvGraphicFramePr>
          <p:cNvPr id="191" name="Shape 191"/>
          <p:cNvGraphicFramePr/>
          <p:nvPr/>
        </p:nvGraphicFramePr>
        <p:xfrm>
          <a:off y="4572000" x="2362200"/>
          <a:ext cy="3000000" cx="3000000"/>
        </p:xfrm>
        <a:graphic>
          <a:graphicData uri="http://schemas.openxmlformats.org/drawingml/2006/table">
            <a:tbl>
              <a:tblPr>
                <a:noFill/>
                <a:tableStyleId>{98E5DC12-C1FE-44F8-AA33-7C42509BABB4}</a:tableStyleId>
              </a:tblPr>
              <a:tblGrid>
                <a:gridCol w="914400"/>
                <a:gridCol w="1143000"/>
                <a:gridCol w="1600200"/>
              </a:tblGrid>
              <a:tr h="396875">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ASCII</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EBCDIC</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39527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Space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20</a:t>
                      </a:r>
                      <a:r>
                        <a:rPr strike="noStrike" u="none" b="0" cap="none" baseline="-2500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40</a:t>
                      </a:r>
                      <a:r>
                        <a:rPr strike="noStrike" u="none" b="0" cap="none" baseline="-2500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9687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41</a:t>
                      </a:r>
                      <a:r>
                        <a:rPr strike="noStrike" u="none" b="0" cap="none" baseline="-2500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C1</a:t>
                      </a:r>
                      <a:r>
                        <a:rPr strike="noStrike" u="none" b="0" cap="none" baseline="-2500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9527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b</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62</a:t>
                      </a:r>
                      <a:r>
                        <a:rPr strike="noStrike" u="none" b="0" cap="none" baseline="-2500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82</a:t>
                      </a:r>
                      <a:r>
                        <a:rPr strike="noStrike" u="none" b="0" cap="none" baseline="-2500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192" name="Shape 19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93" name="Shape 19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Unicode</a:t>
            </a:r>
          </a:p>
        </p:txBody>
      </p:sp>
      <p:sp>
        <p:nvSpPr>
          <p:cNvPr id="200" name="Shape 200"/>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Most common 16-bit form represents 65,536 characters</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ASCII Latin-</a:t>
            </a:r>
            <a:r>
              <a:rPr strike="noStrike" u="none" b="0" cap="none" baseline="0" sz="2800" lang="en-US" i="0">
                <a:solidFill>
                  <a:schemeClr val="dk1"/>
                </a:solidFill>
                <a:latin typeface="Times New Roman"/>
                <a:ea typeface="Times New Roman"/>
                <a:cs typeface="Times New Roman"/>
                <a:sym typeface="Times New Roman"/>
              </a:rPr>
              <a:t>I </a:t>
            </a:r>
            <a:r>
              <a:rPr strike="noStrike" u="none" b="0" cap="none" baseline="0" sz="2800" lang="en-US" i="0">
                <a:solidFill>
                  <a:schemeClr val="dk1"/>
                </a:solidFill>
                <a:latin typeface="Arial"/>
                <a:ea typeface="Arial"/>
                <a:cs typeface="Arial"/>
                <a:sym typeface="Arial"/>
              </a:rPr>
              <a:t>subset of Unicode</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Values 0 to 255 in Unicode table</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Multilingual: defines codes for </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Nearly every character-based alphabet</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Large set of ideographs for Chinese, Japanese and Korean</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Composite characters for vowels and syllabic clusters required by some languages</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Allows software modifications for local-languages</a:t>
            </a:r>
          </a:p>
        </p:txBody>
      </p:sp>
      <p:sp>
        <p:nvSpPr>
          <p:cNvPr id="201" name="Shape 201"/>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02" name="Shape 202"/>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y="0" x="0"/>
          <a:ext cy="0" cx="0"/>
          <a:chOff y="0" x="0"/>
          <a:chExt cy="0" cx="0"/>
        </a:xfrm>
      </p:grpSpPr>
      <p:sp>
        <p:nvSpPr>
          <p:cNvPr id="208" name="Shape 20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Collating Sequence</a:t>
            </a:r>
          </a:p>
        </p:txBody>
      </p:sp>
      <p:sp>
        <p:nvSpPr>
          <p:cNvPr id="209" name="Shape 209"/>
          <p:cNvSpPr txBox="1"/>
          <p:nvPr>
            <p:ph idx="1" type="body"/>
          </p:nvPr>
        </p:nvSpPr>
        <p:spPr>
          <a:xfrm>
            <a:off y="1524000" x="914400"/>
            <a:ext cy="4525961" cx="7848599"/>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Alphabetic sorting if software handles mixed upper- and lowercase codes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In ASCII, numbers collate first; in EBCDIC, last</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ASCII collating sequence for string of characters </a:t>
            </a:r>
          </a:p>
        </p:txBody>
      </p:sp>
      <p:graphicFrame>
        <p:nvGraphicFramePr>
          <p:cNvPr id="210" name="Shape 210"/>
          <p:cNvGraphicFramePr/>
          <p:nvPr/>
        </p:nvGraphicFramePr>
        <p:xfrm>
          <a:off y="4343400" x="1371600"/>
          <a:ext cy="3000000" cx="3000000"/>
        </p:xfrm>
        <a:graphic>
          <a:graphicData uri="http://schemas.openxmlformats.org/drawingml/2006/table">
            <a:tbl>
              <a:tblPr>
                <a:noFill/>
                <a:tableStyleId>{68DDB35A-93B6-4074-BDF3-ADDADA81D483}</a:tableStyleId>
              </a:tblPr>
              <a:tblGrid>
                <a:gridCol w="1371600"/>
                <a:gridCol w="381000"/>
                <a:gridCol w="381000"/>
                <a:gridCol w="381000"/>
                <a:gridCol w="395275"/>
                <a:gridCol w="311150"/>
                <a:gridCol w="325425"/>
                <a:gridCol w="325425"/>
                <a:gridCol w="325425"/>
                <a:gridCol w="466725"/>
                <a:gridCol w="608000"/>
                <a:gridCol w="749300"/>
                <a:gridCol w="608000"/>
                <a:gridCol w="749300"/>
              </a:tblGrid>
              <a:tr h="396875">
                <a:tc gridSpan="8">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Letters</a:t>
                      </a:r>
                    </a:p>
                  </a:txBody>
                  <a:tcPr marR="0" marB="0" marT="0" marL="0">
                    <a:lnL w="19050" cap="flat">
                      <a:solidFill>
                        <a:srgbClr val="FF9F1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FF9F11"/>
                      </a:solidFill>
                      <a:prstDash val="solid"/>
                      <a:round/>
                      <a:headEnd w="med" len="med" type="none"/>
                      <a:tailEnd w="med" len="med" type="none"/>
                    </a:lnB>
                    <a:solidFill>
                      <a:srgbClr val="FF9F11"/>
                    </a:solidFill>
                  </a:tcPr>
                </a:tc>
                <a:tc hMerge="1"/>
                <a:tc hMerge="1"/>
                <a:tc hMerge="1"/>
                <a:tc hMerge="1"/>
                <a:tc hMerge="1"/>
                <a:tc hMerge="1"/>
                <a:tc hMerge="1"/>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FF9F11"/>
                      </a:solidFill>
                      <a:prstDash val="solid"/>
                      <a:round/>
                      <a:headEnd w="med" len="med" type="none"/>
                      <a:tailEnd w="med" len="med" type="none"/>
                    </a:lnL>
                    <a:lnR w="19050" cap="flat">
                      <a:solidFill>
                        <a:srgbClr val="FF9F1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gridSpan="5">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Numeric Characters</a:t>
                      </a:r>
                    </a:p>
                  </a:txBody>
                  <a:tcPr marR="0" marB="0" marT="0" marL="0">
                    <a:lnL w="19050" cap="flat">
                      <a:solidFill>
                        <a:srgbClr val="FF9F1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FF9F11"/>
                      </a:solidFill>
                      <a:prstDash val="solid"/>
                      <a:round/>
                      <a:headEnd w="med" len="med" type="none"/>
                      <a:tailEnd w="med" len="med" type="none"/>
                    </a:lnB>
                    <a:solidFill>
                      <a:srgbClr val="FF9F11"/>
                    </a:solidFill>
                  </a:tcPr>
                </a:tc>
                <a:tc hMerge="1"/>
                <a:tc hMerge="1"/>
                <a:tc hMerge="1"/>
                <a:tc hMerge="1"/>
              </a:tr>
              <a:tr h="39527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Adam</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d</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m</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r>
              <a:tr h="39687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Adamian</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d</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m</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i</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n</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9527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Adams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d</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m</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B w="12700" cap="flat">
                      <a:solidFill>
                        <a:schemeClr val="dk1"/>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211" name="Shape 211"/>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12" name="Shape 212"/>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y="0" x="0"/>
          <a:ext cy="0" cx="0"/>
          <a:chOff y="0" x="0"/>
          <a:chExt cy="0" cx="0"/>
        </a:xfrm>
      </p:grpSpPr>
      <p:sp>
        <p:nvSpPr>
          <p:cNvPr id="218" name="Shape 21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2 Classes of Codes</a:t>
            </a:r>
          </a:p>
        </p:txBody>
      </p:sp>
      <p:sp>
        <p:nvSpPr>
          <p:cNvPr id="219" name="Shape 219"/>
          <p:cNvSpPr txBox="1"/>
          <p:nvPr>
            <p:ph idx="1" type="body"/>
          </p:nvPr>
        </p:nvSpPr>
        <p:spPr>
          <a:xfrm>
            <a:off y="1371600" x="914400"/>
            <a:ext cy="4525961" cx="8077199"/>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Printing</a:t>
            </a:r>
            <a:r>
              <a:rPr strike="noStrike" u="none" b="0" cap="none" baseline="0" sz="2800" lang="en-US" i="0">
                <a:solidFill>
                  <a:schemeClr val="dk1"/>
                </a:solidFill>
                <a:latin typeface="Arial"/>
                <a:ea typeface="Arial"/>
                <a:cs typeface="Arial"/>
                <a:sym typeface="Arial"/>
              </a:rPr>
              <a:t> characters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Produced on the screen or printer</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Control</a:t>
            </a:r>
            <a:r>
              <a:rPr strike="noStrike" u="none" b="0" cap="none" baseline="0" sz="2800" lang="en-US" i="0">
                <a:solidFill>
                  <a:schemeClr val="dk1"/>
                </a:solidFill>
                <a:latin typeface="Arial"/>
                <a:ea typeface="Arial"/>
                <a:cs typeface="Arial"/>
                <a:sym typeface="Arial"/>
              </a:rPr>
              <a:t> characters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Control position of output on screen or printer</a:t>
            </a:r>
          </a:p>
          <a:p>
            <a:pPr algn="l" rtl="0" lvl="2" marR="0" indent="-165100" marL="1143000">
              <a:lnSpc>
                <a:spcPct val="100000"/>
              </a:lnSpc>
              <a:spcBef>
                <a:spcPts val="400"/>
              </a:spcBef>
              <a:spcAft>
                <a:spcPts val="0"/>
              </a:spcAft>
              <a:buClr>
                <a:srgbClr val="000080"/>
              </a:buClr>
              <a:buFont typeface="Arial"/>
              <a:buNone/>
            </a:pPr>
            <a:r>
              <a:t/>
            </a:r>
            <a:endParaRPr strike="noStrike" u="none" b="0" cap="none" baseline="0" sz="2000" i="0">
              <a:solidFill>
                <a:schemeClr val="dk1"/>
              </a:solidFill>
              <a:latin typeface="Arial"/>
              <a:ea typeface="Arial"/>
              <a:cs typeface="Arial"/>
              <a:sym typeface="Arial"/>
            </a:endParaRP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Cause action to occur</a:t>
            </a:r>
          </a:p>
          <a:p>
            <a:pPr algn="l" rtl="0" lvl="1" marR="0" indent="-133350" marL="742950">
              <a:lnSpc>
                <a:spcPct val="100000"/>
              </a:lnSpc>
              <a:spcBef>
                <a:spcPts val="480"/>
              </a:spcBef>
              <a:spcAft>
                <a:spcPts val="0"/>
              </a:spcAft>
              <a:buClr>
                <a:srgbClr val="FF9F11"/>
              </a:buClr>
              <a:buFont typeface="Arial"/>
              <a:buNone/>
            </a:pPr>
            <a:r>
              <a:t/>
            </a:r>
            <a:endParaRPr strike="noStrike" u="none" b="0" cap="none" baseline="0" sz="2400" i="0">
              <a:solidFill>
                <a:schemeClr val="dk1"/>
              </a:solidFill>
              <a:latin typeface="Arial"/>
              <a:ea typeface="Arial"/>
              <a:cs typeface="Arial"/>
              <a:sym typeface="Arial"/>
            </a:endParaRP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Communicate status between computer and I/O device</a:t>
            </a:r>
          </a:p>
        </p:txBody>
      </p:sp>
      <p:graphicFrame>
        <p:nvGraphicFramePr>
          <p:cNvPr id="220" name="Shape 220"/>
          <p:cNvGraphicFramePr/>
          <p:nvPr/>
        </p:nvGraphicFramePr>
        <p:xfrm>
          <a:off y="3276600" x="1828800"/>
          <a:ext cy="3000000" cx="3000000"/>
        </p:xfrm>
        <a:graphic>
          <a:graphicData uri="http://schemas.openxmlformats.org/drawingml/2006/table">
            <a:tbl>
              <a:tblPr>
                <a:noFill/>
                <a:tableStyleId>{5E94A41C-9790-4A25-89AD-15F6F238AACB}</a:tableStyleId>
              </a:tblPr>
              <a:tblGrid>
                <a:gridCol w="2346325"/>
                <a:gridCol w="3521075"/>
              </a:tblGrid>
              <a:tr h="396875">
                <a:tc>
                  <a:txBody>
                    <a:bodyPr>
                      <a:spAutoFit/>
                    </a:bodyPr>
                    <a:lstStyle/>
                    <a:p>
                      <a:pPr algn="l" rtl="0" lvl="0" marR="0" indent="0" marL="0">
                        <a:lnSpc>
                          <a:spcPct val="100000"/>
                        </a:lnSpc>
                        <a:spcBef>
                          <a:spcPts val="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 VT: vertical tab</a:t>
                      </a:r>
                    </a:p>
                  </a:txBody>
                  <a:tcPr marR="0" marB="0" marT="0" marL="0"/>
                </a:tc>
                <a:tc>
                  <a:txBody>
                    <a:bodyPr>
                      <a:spAutoFit/>
                    </a:bodyPr>
                    <a:lstStyle/>
                    <a:p>
                      <a:pPr algn="l" rtl="0" lvl="0" marR="0" indent="0" marL="0">
                        <a:lnSpc>
                          <a:spcPct val="100000"/>
                        </a:lnSpc>
                        <a:spcBef>
                          <a:spcPts val="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 LF: Line feed</a:t>
                      </a:r>
                    </a:p>
                  </a:txBody>
                  <a:tcPr marR="0" marB="0" marT="0" marL="0"/>
                </a:tc>
              </a:tr>
            </a:tbl>
          </a:graphicData>
        </a:graphic>
      </p:graphicFrame>
      <p:graphicFrame>
        <p:nvGraphicFramePr>
          <p:cNvPr id="221" name="Shape 221"/>
          <p:cNvGraphicFramePr/>
          <p:nvPr/>
        </p:nvGraphicFramePr>
        <p:xfrm>
          <a:off y="5257800" x="1828800"/>
          <a:ext cy="3000000" cx="3000000"/>
        </p:xfrm>
        <a:graphic>
          <a:graphicData uri="http://schemas.openxmlformats.org/drawingml/2006/table">
            <a:tbl>
              <a:tblPr>
                <a:noFill/>
                <a:tableStyleId>{B38ACBFA-70B1-4ACB-AB67-2F546F470B09}</a:tableStyleId>
              </a:tblPr>
              <a:tblGrid>
                <a:gridCol w="6934200"/>
              </a:tblGrid>
              <a:tr h="701675">
                <a:tc>
                  <a:txBody>
                    <a:bodyPr>
                      <a:spAutoFit/>
                    </a:bodyPr>
                    <a:lstStyle/>
                    <a:p>
                      <a:pPr algn="l" rtl="0" lvl="0" marR="0" indent="0" marL="0">
                        <a:lnSpc>
                          <a:spcPct val="100000"/>
                        </a:lnSpc>
                        <a:spcBef>
                          <a:spcPts val="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 ESC: provides extensions by changing the meaning of a specified number of contiguous following characters</a:t>
                      </a:r>
                    </a:p>
                  </a:txBody>
                  <a:tcPr marR="0" marB="0" marT="0" marL="0"/>
                </a:tc>
              </a:tr>
            </a:tbl>
          </a:graphicData>
        </a:graphic>
      </p:graphicFrame>
      <p:graphicFrame>
        <p:nvGraphicFramePr>
          <p:cNvPr id="222" name="Shape 222"/>
          <p:cNvGraphicFramePr/>
          <p:nvPr/>
        </p:nvGraphicFramePr>
        <p:xfrm>
          <a:off y="4114800" x="1828800"/>
          <a:ext cy="3000000" cx="3000000"/>
        </p:xfrm>
        <a:graphic>
          <a:graphicData uri="http://schemas.openxmlformats.org/drawingml/2006/table">
            <a:tbl>
              <a:tblPr>
                <a:noFill/>
                <a:tableStyleId>{F2B9DC8A-5244-4910-B412-C339775F3C83}</a:tableStyleId>
              </a:tblPr>
              <a:tblGrid>
                <a:gridCol w="2362200"/>
                <a:gridCol w="4191000"/>
              </a:tblGrid>
              <a:tr h="533400">
                <a:tc>
                  <a:txBody>
                    <a:bodyPr>
                      <a:spAutoFit/>
                    </a:bodyPr>
                    <a:lstStyle/>
                    <a:p>
                      <a:pPr algn="l" rtl="0" lvl="0" marR="0" indent="0" marL="0">
                        <a:lnSpc>
                          <a:spcPct val="100000"/>
                        </a:lnSpc>
                        <a:spcBef>
                          <a:spcPts val="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 BEL: bell rings</a:t>
                      </a:r>
                    </a:p>
                  </a:txBody>
                  <a:tcPr marR="0" marB="0" marT="0" marL="0"/>
                </a:tc>
                <a:tc>
                  <a:txBody>
                    <a:bodyPr>
                      <a:spAutoFit/>
                    </a:bodyPr>
                    <a:lstStyle/>
                    <a:p>
                      <a:pPr algn="l" rtl="0" lvl="0" marR="0" indent="0" marL="0">
                        <a:lnSpc>
                          <a:spcPct val="100000"/>
                        </a:lnSpc>
                        <a:spcBef>
                          <a:spcPts val="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 DEL: delete current character</a:t>
                      </a:r>
                    </a:p>
                  </a:txBody>
                  <a:tcPr marR="0" marB="0" marT="0" marL="0"/>
                </a:tc>
              </a:tr>
            </a:tbl>
          </a:graphicData>
        </a:graphic>
      </p:graphicFrame>
      <p:sp>
        <p:nvSpPr>
          <p:cNvPr id="223" name="Shape 223"/>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24" name="Shape 224"/>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y="0" x="0"/>
          <a:ext cy="0" cx="0"/>
          <a:chOff y="0" x="0"/>
          <a:chExt cy="0" cx="0"/>
        </a:xfrm>
      </p:grpSpPr>
      <p:sp>
        <p:nvSpPr>
          <p:cNvPr id="230" name="Shape 23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Keyboard Input</a:t>
            </a:r>
          </a:p>
        </p:txBody>
      </p:sp>
      <p:sp>
        <p:nvSpPr>
          <p:cNvPr id="231" name="Shape 231"/>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Scan code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Two different scan codes on keyboard</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One generated when key is struck and another when key is released</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Converted to Unicode, ASCII or EBCDIC by software in terminal or PC</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Advantage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Easily adapted to different languages or keyboard layout</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Separate scan codes for key press/release for multiple key combinations</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Examples:  shift and control keys</a:t>
            </a:r>
          </a:p>
        </p:txBody>
      </p:sp>
      <p:sp>
        <p:nvSpPr>
          <p:cNvPr id="232" name="Shape 23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33" name="Shape 23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y="0" x="0"/>
          <a:ext cy="0" cx="0"/>
          <a:chOff y="0" x="0"/>
          <a:chExt cy="0" cx="0"/>
        </a:xfrm>
      </p:grpSpPr>
      <p:sp>
        <p:nvSpPr>
          <p:cNvPr id="239" name="Shape 23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Other Alphanumeric Input</a:t>
            </a:r>
          </a:p>
        </p:txBody>
      </p:sp>
      <p:sp>
        <p:nvSpPr>
          <p:cNvPr id="240" name="Shape 240"/>
          <p:cNvSpPr txBox="1"/>
          <p:nvPr>
            <p:ph idx="1" type="body"/>
          </p:nvPr>
        </p:nvSpPr>
        <p:spPr>
          <a:xfrm>
            <a:off y="1524000" x="914400"/>
            <a:ext cy="4525961" cx="7924799"/>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000" lang="en-US" i="1">
                <a:solidFill>
                  <a:srgbClr val="000080"/>
                </a:solidFill>
                <a:latin typeface="Arial"/>
                <a:ea typeface="Arial"/>
                <a:cs typeface="Arial"/>
                <a:sym typeface="Arial"/>
              </a:rPr>
              <a:t>OCR</a:t>
            </a:r>
            <a:r>
              <a:rPr strike="noStrike" u="none" b="0" cap="none" baseline="0" sz="2000" lang="en-US" i="0">
                <a:solidFill>
                  <a:schemeClr val="dk1"/>
                </a:solidFill>
                <a:latin typeface="Arial"/>
                <a:ea typeface="Arial"/>
                <a:cs typeface="Arial"/>
                <a:sym typeface="Arial"/>
              </a:rPr>
              <a:t> (optical character reader)</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Scans text and inputs it as character data</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Used to read specially encoded characters</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Example: magnetically printed check numbers</a:t>
            </a:r>
          </a:p>
          <a:p>
            <a:pPr algn="l" rtl="0" lvl="0" marR="0" indent="-342900" marL="342900">
              <a:lnSpc>
                <a:spcPct val="80000"/>
              </a:lnSpc>
              <a:spcBef>
                <a:spcPts val="400"/>
              </a:spcBef>
              <a:spcAft>
                <a:spcPts val="0"/>
              </a:spcAft>
              <a:buClr>
                <a:srgbClr val="000080"/>
              </a:buClr>
              <a:buSzPct val="100000"/>
              <a:buFont typeface="Arial"/>
              <a:buChar char="▪"/>
            </a:pPr>
            <a:r>
              <a:rPr strike="noStrike" u="none" b="0" cap="none" baseline="0" sz="2000" lang="en-US" i="1">
                <a:solidFill>
                  <a:srgbClr val="000080"/>
                </a:solidFill>
                <a:latin typeface="Arial"/>
                <a:ea typeface="Arial"/>
                <a:cs typeface="Arial"/>
                <a:sym typeface="Arial"/>
              </a:rPr>
              <a:t>Bar Code Readers</a:t>
            </a:r>
            <a:r>
              <a:rPr strike="noStrike" u="none" b="0" cap="none" baseline="0" sz="2000" lang="en-US" i="0">
                <a:solidFill>
                  <a:schemeClr val="dk1"/>
                </a:solidFill>
                <a:latin typeface="Arial"/>
                <a:ea typeface="Arial"/>
                <a:cs typeface="Arial"/>
                <a:sym typeface="Arial"/>
              </a:rPr>
              <a:t> </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Used in applications that require fast, accurate and repetitive input with minimal employee training</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Examples: supermarket checkout counters and inventory control</a:t>
            </a:r>
          </a:p>
          <a:p>
            <a:pPr algn="l" rtl="0" lvl="0" marR="0" indent="-342900" marL="342900">
              <a:lnSpc>
                <a:spcPct val="80000"/>
              </a:lnSpc>
              <a:spcBef>
                <a:spcPts val="400"/>
              </a:spcBef>
              <a:spcAft>
                <a:spcPts val="0"/>
              </a:spcAft>
              <a:buClr>
                <a:srgbClr val="000080"/>
              </a:buClr>
              <a:buSzPct val="100000"/>
              <a:buFont typeface="Arial"/>
              <a:buChar char="▪"/>
            </a:pPr>
            <a:r>
              <a:rPr strike="noStrike" u="none" b="0" cap="none" baseline="0" sz="2000" lang="en-US" i="1">
                <a:solidFill>
                  <a:srgbClr val="000080"/>
                </a:solidFill>
                <a:latin typeface="Arial"/>
                <a:ea typeface="Arial"/>
                <a:cs typeface="Arial"/>
                <a:sym typeface="Arial"/>
              </a:rPr>
              <a:t>Magnetic stripe reader: </a:t>
            </a:r>
            <a:r>
              <a:rPr strike="noStrike" u="none" b="0" cap="none" baseline="0" sz="2000" lang="en-US" i="0">
                <a:solidFill>
                  <a:schemeClr val="dk1"/>
                </a:solidFill>
                <a:latin typeface="Arial"/>
                <a:ea typeface="Arial"/>
                <a:cs typeface="Arial"/>
                <a:sym typeface="Arial"/>
              </a:rPr>
              <a:t>alphanumeric data from credit cards</a:t>
            </a:r>
          </a:p>
          <a:p>
            <a:pPr algn="l" rtl="0" lvl="0" marR="0" indent="-342900" marL="342900">
              <a:lnSpc>
                <a:spcPct val="80000"/>
              </a:lnSpc>
              <a:spcBef>
                <a:spcPts val="400"/>
              </a:spcBef>
              <a:spcAft>
                <a:spcPts val="0"/>
              </a:spcAft>
              <a:buClr>
                <a:srgbClr val="000080"/>
              </a:buClr>
              <a:buSzPct val="100000"/>
              <a:buFont typeface="Arial"/>
              <a:buChar char="▪"/>
            </a:pPr>
            <a:r>
              <a:rPr strike="noStrike" u="none" b="0" cap="none" baseline="0" sz="2000" lang="en-US" i="1">
                <a:solidFill>
                  <a:srgbClr val="000080"/>
                </a:solidFill>
                <a:latin typeface="Arial"/>
                <a:ea typeface="Arial"/>
                <a:cs typeface="Arial"/>
                <a:sym typeface="Arial"/>
              </a:rPr>
              <a:t>RFID: </a:t>
            </a:r>
            <a:r>
              <a:rPr strike="noStrike" u="none" b="0" cap="none" baseline="0" sz="2000" lang="en-US" i="0">
                <a:solidFill>
                  <a:schemeClr val="dk1"/>
                </a:solidFill>
                <a:latin typeface="Arial"/>
                <a:ea typeface="Arial"/>
                <a:cs typeface="Arial"/>
                <a:sym typeface="Arial"/>
              </a:rPr>
              <a:t>store and transmit data between RFID tags and computers</a:t>
            </a:r>
          </a:p>
          <a:p>
            <a:pPr algn="l" rtl="0" lvl="0" marR="0" indent="-342900" marL="342900">
              <a:lnSpc>
                <a:spcPct val="80000"/>
              </a:lnSpc>
              <a:spcBef>
                <a:spcPts val="400"/>
              </a:spcBef>
              <a:spcAft>
                <a:spcPts val="0"/>
              </a:spcAft>
              <a:buClr>
                <a:srgbClr val="000080"/>
              </a:buClr>
              <a:buSzPct val="100000"/>
              <a:buFont typeface="Arial"/>
              <a:buChar char="▪"/>
            </a:pPr>
            <a:r>
              <a:rPr strike="noStrike" u="none" b="0" cap="none" baseline="0" sz="2000" lang="en-US" i="1">
                <a:solidFill>
                  <a:srgbClr val="000080"/>
                </a:solidFill>
                <a:latin typeface="Arial"/>
                <a:ea typeface="Arial"/>
                <a:cs typeface="Arial"/>
                <a:sym typeface="Arial"/>
              </a:rPr>
              <a:t>Voice</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Digitized audio recording common but conversion to alphanumeric data difficult</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Requires knowledge of sound patterns in a language (</a:t>
            </a:r>
            <a:r>
              <a:rPr strike="noStrike" u="none" b="0" cap="none" baseline="0" sz="2000" lang="en-US" i="1">
                <a:solidFill>
                  <a:srgbClr val="000080"/>
                </a:solidFill>
                <a:latin typeface="Arial"/>
                <a:ea typeface="Arial"/>
                <a:cs typeface="Arial"/>
                <a:sym typeface="Arial"/>
              </a:rPr>
              <a:t>phonemes</a:t>
            </a:r>
            <a:r>
              <a:rPr strike="noStrike" u="none" b="0" cap="none" baseline="0" sz="2000" lang="en-US" i="0">
                <a:solidFill>
                  <a:schemeClr val="dk1"/>
                </a:solidFill>
                <a:latin typeface="Arial"/>
                <a:ea typeface="Arial"/>
                <a:cs typeface="Arial"/>
                <a:sym typeface="Arial"/>
              </a:rPr>
              <a:t>) plus rules for pronunciation, grammar, and syntax</a:t>
            </a:r>
          </a:p>
        </p:txBody>
      </p:sp>
      <p:sp>
        <p:nvSpPr>
          <p:cNvPr id="241" name="Shape 241"/>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42" name="Shape 242"/>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y="0" x="0"/>
          <a:ext cy="0" cx="0"/>
          <a:chOff y="0" x="0"/>
          <a:chExt cy="0" cx="0"/>
        </a:xfrm>
      </p:grpSpPr>
      <p:sp>
        <p:nvSpPr>
          <p:cNvPr id="248" name="Shape 24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Image Data</a:t>
            </a:r>
          </a:p>
        </p:txBody>
      </p:sp>
      <p:sp>
        <p:nvSpPr>
          <p:cNvPr id="249" name="Shape 249"/>
          <p:cNvSpPr txBox="1"/>
          <p:nvPr>
            <p:ph idx="1" type="body"/>
          </p:nvPr>
        </p:nvSpPr>
        <p:spPr>
          <a:xfrm>
            <a:off y="1524000" x="914400"/>
            <a:ext cy="4190999" cx="77724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Photographs, figures, icons, drawings, charts and graphs</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Two approaches:  </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1">
                <a:solidFill>
                  <a:srgbClr val="000080"/>
                </a:solidFill>
                <a:latin typeface="Arial"/>
                <a:ea typeface="Arial"/>
                <a:cs typeface="Arial"/>
                <a:sym typeface="Arial"/>
              </a:rPr>
              <a:t>Bitmap </a:t>
            </a:r>
            <a:r>
              <a:rPr strike="noStrike" u="none" b="0" cap="none" baseline="0" sz="2000" lang="en-US" i="0">
                <a:solidFill>
                  <a:schemeClr val="dk1"/>
                </a:solidFill>
                <a:latin typeface="Arial"/>
                <a:ea typeface="Arial"/>
                <a:cs typeface="Arial"/>
                <a:sym typeface="Arial"/>
              </a:rPr>
              <a:t>or</a:t>
            </a:r>
            <a:r>
              <a:rPr strike="noStrike" u="none" b="0" cap="none" baseline="0" sz="2000" lang="en-US" i="1">
                <a:solidFill>
                  <a:srgbClr val="000080"/>
                </a:solidFill>
                <a:latin typeface="Arial"/>
                <a:ea typeface="Arial"/>
                <a:cs typeface="Arial"/>
                <a:sym typeface="Arial"/>
              </a:rPr>
              <a:t> raster images</a:t>
            </a:r>
            <a:r>
              <a:rPr strike="noStrike" u="none" b="0" cap="none" baseline="0" sz="2000" lang="en-US" i="0">
                <a:solidFill>
                  <a:schemeClr val="dk1"/>
                </a:solidFill>
                <a:latin typeface="Arial"/>
                <a:ea typeface="Arial"/>
                <a:cs typeface="Arial"/>
                <a:sym typeface="Arial"/>
              </a:rPr>
              <a:t> of photos and paintings with continuous variation</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1">
                <a:solidFill>
                  <a:srgbClr val="000080"/>
                </a:solidFill>
                <a:latin typeface="Arial"/>
                <a:ea typeface="Arial"/>
                <a:cs typeface="Arial"/>
                <a:sym typeface="Arial"/>
              </a:rPr>
              <a:t>Object </a:t>
            </a:r>
            <a:r>
              <a:rPr strike="noStrike" u="none" b="0" cap="none" baseline="0" sz="2000" lang="en-US" i="0">
                <a:solidFill>
                  <a:schemeClr val="dk1"/>
                </a:solidFill>
                <a:latin typeface="Arial"/>
                <a:ea typeface="Arial"/>
                <a:cs typeface="Arial"/>
                <a:sym typeface="Arial"/>
              </a:rPr>
              <a:t>or</a:t>
            </a:r>
            <a:r>
              <a:rPr strike="noStrike" u="none" b="0" cap="none" baseline="0" sz="2000" lang="en-US" i="1">
                <a:solidFill>
                  <a:srgbClr val="000080"/>
                </a:solidFill>
                <a:latin typeface="Arial"/>
                <a:ea typeface="Arial"/>
                <a:cs typeface="Arial"/>
                <a:sym typeface="Arial"/>
              </a:rPr>
              <a:t> vector images </a:t>
            </a:r>
            <a:r>
              <a:rPr strike="noStrike" u="none" b="0" cap="none" baseline="0" sz="2000" lang="en-US" i="0">
                <a:solidFill>
                  <a:schemeClr val="dk1"/>
                </a:solidFill>
                <a:latin typeface="Arial"/>
                <a:ea typeface="Arial"/>
                <a:cs typeface="Arial"/>
                <a:sym typeface="Arial"/>
              </a:rPr>
              <a:t>composed of </a:t>
            </a:r>
            <a:r>
              <a:rPr strike="noStrike" u="none" b="0" cap="none" baseline="0" sz="2000" lang="en-US" i="1">
                <a:solidFill>
                  <a:srgbClr val="000080"/>
                </a:solidFill>
                <a:latin typeface="Arial"/>
                <a:ea typeface="Arial"/>
                <a:cs typeface="Arial"/>
                <a:sym typeface="Arial"/>
              </a:rPr>
              <a:t>graphical objects</a:t>
            </a:r>
            <a:r>
              <a:rPr strike="noStrike" u="none" b="0" cap="none" baseline="0" sz="2000" lang="en-US" i="0">
                <a:solidFill>
                  <a:schemeClr val="dk1"/>
                </a:solidFill>
                <a:latin typeface="Arial"/>
                <a:ea typeface="Arial"/>
                <a:cs typeface="Arial"/>
                <a:sym typeface="Arial"/>
              </a:rPr>
              <a:t> like lines and curves defined geometrically</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 Differences include:</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Quality of the image</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Storage space required  </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Time to transmit</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Ease of modification</a:t>
            </a:r>
          </a:p>
        </p:txBody>
      </p:sp>
      <p:sp>
        <p:nvSpPr>
          <p:cNvPr id="250" name="Shape 25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51" name="Shape 25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y="0" x="0"/>
          <a:ext cy="0" cx="0"/>
          <a:chOff y="0" x="0"/>
          <a:chExt cy="0" cx="0"/>
        </a:xfrm>
      </p:grpSpPr>
      <p:sp>
        <p:nvSpPr>
          <p:cNvPr id="257" name="Shape 257"/>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Bitmap Images</a:t>
            </a:r>
          </a:p>
        </p:txBody>
      </p:sp>
      <p:sp>
        <p:nvSpPr>
          <p:cNvPr id="258" name="Shape 258"/>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Used for realistic images with continuous variations in shading, color, shape and texture </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Examples:</a:t>
            </a:r>
          </a:p>
          <a:p>
            <a:pPr algn="l" rtl="0" lvl="2" marR="0" indent="-228600" marL="1143000">
              <a:lnSpc>
                <a:spcPct val="8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Scanned photos </a:t>
            </a:r>
          </a:p>
          <a:p>
            <a:pPr algn="l" rtl="0" lvl="2" marR="0" indent="-228600" marL="1143000">
              <a:lnSpc>
                <a:spcPct val="8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Clip art generated by a </a:t>
            </a:r>
            <a:r>
              <a:rPr strike="noStrike" u="none" b="0" cap="none" baseline="0" sz="1800" lang="en-US" i="1">
                <a:solidFill>
                  <a:srgbClr val="000080"/>
                </a:solidFill>
                <a:latin typeface="Arial"/>
                <a:ea typeface="Arial"/>
                <a:cs typeface="Arial"/>
                <a:sym typeface="Arial"/>
              </a:rPr>
              <a:t>paint</a:t>
            </a:r>
            <a:r>
              <a:rPr strike="noStrike" u="none" b="0" cap="none" baseline="0" sz="1800" lang="en-US" i="0">
                <a:solidFill>
                  <a:schemeClr val="dk1"/>
                </a:solidFill>
                <a:latin typeface="Arial"/>
                <a:ea typeface="Arial"/>
                <a:cs typeface="Arial"/>
                <a:sym typeface="Arial"/>
              </a:rPr>
              <a:t> program</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Preferred when image contains large amount of detail and processing requirements are fairly simple </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Input devices: </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Scanners</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Digital cameras and video capture devices</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Graphical input devices like mice and pens</a:t>
            </a:r>
          </a:p>
          <a:p>
            <a:pPr algn="l" rtl="0" lvl="0" marR="0" indent="-342900" marL="342900">
              <a:lnSpc>
                <a:spcPct val="80000"/>
              </a:lnSpc>
              <a:spcBef>
                <a:spcPts val="560"/>
              </a:spcBef>
              <a:spcAft>
                <a:spcPts val="0"/>
              </a:spcAft>
              <a:buClr>
                <a:srgbClr val="000080"/>
              </a:buClr>
              <a:buSzPct val="116666"/>
              <a:buFont typeface="Arial"/>
              <a:buChar char="▪"/>
            </a:pPr>
            <a:r>
              <a:rPr strike="noStrike" u="none" b="0" cap="none" baseline="0" sz="2400" lang="en-US" i="0">
                <a:solidFill>
                  <a:schemeClr val="dk1"/>
                </a:solidFill>
                <a:latin typeface="Arial"/>
                <a:ea typeface="Arial"/>
                <a:cs typeface="Arial"/>
                <a:sym typeface="Arial"/>
              </a:rPr>
              <a:t>Managed by </a:t>
            </a:r>
            <a:r>
              <a:rPr strike="noStrike" u="none" b="0" cap="none" baseline="0" sz="2400" lang="en-US" i="1">
                <a:solidFill>
                  <a:schemeClr val="hlink"/>
                </a:solidFill>
                <a:latin typeface="Arial"/>
                <a:ea typeface="Arial"/>
                <a:cs typeface="Arial"/>
                <a:sym typeface="Arial"/>
              </a:rPr>
              <a:t>photo editing software</a:t>
            </a:r>
            <a:r>
              <a:rPr strike="noStrike" u="none" b="0" cap="none" baseline="0" sz="2400" lang="en-US" i="0">
                <a:solidFill>
                  <a:srgbClr val="DA0027"/>
                </a:solidFill>
                <a:latin typeface="Arial"/>
                <a:ea typeface="Arial"/>
                <a:cs typeface="Arial"/>
                <a:sym typeface="Arial"/>
              </a:rPr>
              <a:t> </a:t>
            </a:r>
            <a:r>
              <a:rPr strike="noStrike" u="none" b="0" cap="none" baseline="0" sz="2400" lang="en-US" i="0">
                <a:solidFill>
                  <a:schemeClr val="dk1"/>
                </a:solidFill>
                <a:latin typeface="Arial"/>
                <a:ea typeface="Arial"/>
                <a:cs typeface="Arial"/>
                <a:sym typeface="Arial"/>
              </a:rPr>
              <a:t>or </a:t>
            </a:r>
            <a:r>
              <a:rPr strike="noStrike" u="none" b="0" cap="none" baseline="0" sz="2400" lang="en-US" i="1">
                <a:solidFill>
                  <a:schemeClr val="hlink"/>
                </a:solidFill>
                <a:latin typeface="Arial"/>
                <a:ea typeface="Arial"/>
                <a:cs typeface="Arial"/>
                <a:sym typeface="Arial"/>
              </a:rPr>
              <a:t>paint</a:t>
            </a:r>
            <a:r>
              <a:rPr strike="noStrike" u="none" b="0" cap="none" baseline="0" sz="2800" lang="en-US" i="1">
                <a:solidFill>
                  <a:schemeClr val="hlink"/>
                </a:solidFill>
                <a:latin typeface="Arial"/>
                <a:ea typeface="Arial"/>
                <a:cs typeface="Arial"/>
                <a:sym typeface="Arial"/>
              </a:rPr>
              <a:t> </a:t>
            </a:r>
            <a:r>
              <a:rPr strike="noStrike" u="none" b="0" cap="none" baseline="0" sz="2400" lang="en-US" i="1">
                <a:solidFill>
                  <a:schemeClr val="hlink"/>
                </a:solidFill>
                <a:latin typeface="Arial"/>
                <a:ea typeface="Arial"/>
                <a:cs typeface="Arial"/>
                <a:sym typeface="Arial"/>
              </a:rPr>
              <a:t>software</a:t>
            </a:r>
            <a:r>
              <a:rPr strike="noStrike" u="none" b="0" cap="none" baseline="0" sz="2400" lang="en-US" i="0">
                <a:solidFill>
                  <a:srgbClr val="DA0027"/>
                </a:solidFill>
                <a:latin typeface="Arial"/>
                <a:ea typeface="Arial"/>
                <a:cs typeface="Arial"/>
                <a:sym typeface="Arial"/>
              </a:rPr>
              <a:t> </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Editing tools to make tedious bit by bit process easier</a:t>
            </a:r>
          </a:p>
        </p:txBody>
      </p:sp>
      <p:sp>
        <p:nvSpPr>
          <p:cNvPr id="259" name="Shape 259"/>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60" name="Shape 260"/>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Data Formats</a:t>
            </a:r>
          </a:p>
        </p:txBody>
      </p:sp>
      <p:sp>
        <p:nvSpPr>
          <p:cNvPr id="89" name="Shape 89"/>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Computers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Process and store all forms of data in binary format</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Human communication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Includes language, images and sounds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Data formats: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Specifications for converting data into computer-usable form</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Define the different ways human data may be represented, stored and processed by a computer</a:t>
            </a:r>
          </a:p>
        </p:txBody>
      </p:sp>
      <p:sp>
        <p:nvSpPr>
          <p:cNvPr id="90" name="Shape 9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91" name="Shape 9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y="0" x="0"/>
          <a:ext cy="0" cx="0"/>
          <a:chOff y="0" x="0"/>
          <a:chExt cy="0" cx="0"/>
        </a:xfrm>
      </p:grpSpPr>
      <p:sp>
        <p:nvSpPr>
          <p:cNvPr id="266" name="Shape 26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Bitmap Images</a:t>
            </a:r>
          </a:p>
        </p:txBody>
      </p:sp>
      <p:sp>
        <p:nvSpPr>
          <p:cNvPr id="267" name="Shape 267"/>
          <p:cNvSpPr txBox="1"/>
          <p:nvPr>
            <p:ph idx="1" type="body"/>
          </p:nvPr>
        </p:nvSpPr>
        <p:spPr>
          <a:xfrm>
            <a:off y="1524000" x="914400"/>
            <a:ext cy="2666999"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Each individual </a:t>
            </a:r>
            <a:r>
              <a:rPr strike="noStrike" u="none" b="0" cap="none" baseline="0" sz="2800" lang="en-US" i="1">
                <a:solidFill>
                  <a:srgbClr val="000080"/>
                </a:solidFill>
                <a:latin typeface="Arial"/>
                <a:ea typeface="Arial"/>
                <a:cs typeface="Arial"/>
                <a:sym typeface="Arial"/>
              </a:rPr>
              <a:t>pixel</a:t>
            </a:r>
            <a:r>
              <a:rPr strike="noStrike" u="none" b="0" cap="none" baseline="0" sz="2800" lang="en-US" i="0">
                <a:solidFill>
                  <a:schemeClr val="dk1"/>
                </a:solidFill>
                <a:latin typeface="Arial"/>
                <a:ea typeface="Arial"/>
                <a:cs typeface="Arial"/>
                <a:sym typeface="Arial"/>
              </a:rPr>
              <a:t> (</a:t>
            </a:r>
            <a:r>
              <a:rPr strike="noStrike" u="none" b="0" cap="none" baseline="0" sz="2800" lang="en-US" i="1">
                <a:solidFill>
                  <a:srgbClr val="000080"/>
                </a:solidFill>
                <a:latin typeface="Arial"/>
                <a:ea typeface="Arial"/>
                <a:cs typeface="Arial"/>
                <a:sym typeface="Arial"/>
              </a:rPr>
              <a:t>pi(x</a:t>
            </a:r>
            <a:r>
              <a:rPr strike="noStrike" u="none" b="0" cap="none" baseline="0" sz="2800" lang="en-US" i="0">
                <a:solidFill>
                  <a:srgbClr val="000080"/>
                </a:solidFill>
                <a:latin typeface="Arial"/>
                <a:ea typeface="Arial"/>
                <a:cs typeface="Arial"/>
                <a:sym typeface="Arial"/>
              </a:rPr>
              <a:t>)</a:t>
            </a:r>
            <a:r>
              <a:rPr strike="noStrike" u="none" b="0" cap="none" baseline="0" sz="2800" lang="en-US" i="0">
                <a:solidFill>
                  <a:schemeClr val="dk1"/>
                </a:solidFill>
                <a:latin typeface="Arial"/>
                <a:ea typeface="Arial"/>
                <a:cs typeface="Arial"/>
                <a:sym typeface="Arial"/>
              </a:rPr>
              <a:t>cture </a:t>
            </a:r>
            <a:r>
              <a:rPr strike="noStrike" u="none" b="0" cap="none" baseline="0" sz="2800" lang="en-US" i="1">
                <a:solidFill>
                  <a:srgbClr val="000080"/>
                </a:solidFill>
                <a:latin typeface="Arial"/>
                <a:ea typeface="Arial"/>
                <a:cs typeface="Arial"/>
                <a:sym typeface="Arial"/>
              </a:rPr>
              <a:t>el</a:t>
            </a:r>
            <a:r>
              <a:rPr strike="noStrike" u="none" b="0" cap="none" baseline="0" sz="2800" lang="en-US" i="0">
                <a:solidFill>
                  <a:schemeClr val="dk1"/>
                </a:solidFill>
                <a:latin typeface="Arial"/>
                <a:ea typeface="Arial"/>
                <a:cs typeface="Arial"/>
                <a:sym typeface="Arial"/>
              </a:rPr>
              <a:t>ement) in a graphic stored as a binary number</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Pixel: A small area with associated coordinate location</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Example:  each point below represented by a 4-bit code corresponding to 1 of 16 shades of gray</a:t>
            </a:r>
          </a:p>
          <a:p>
            <a:pPr algn="l" rtl="0" lvl="0" marR="0" indent="-190500" marL="342900">
              <a:spcBef>
                <a:spcPts val="480"/>
              </a:spcBef>
              <a:spcAft>
                <a:spcPts val="0"/>
              </a:spcAft>
              <a:buClr>
                <a:srgbClr val="000080"/>
              </a:buClr>
              <a:buFont typeface="Arial"/>
              <a:buNone/>
            </a:pPr>
            <a:r>
              <a:t/>
            </a:r>
            <a:endParaRPr strike="noStrike" u="none" b="0" cap="none" baseline="0" sz="2400" i="0">
              <a:solidFill>
                <a:schemeClr val="dk1"/>
              </a:solidFill>
              <a:latin typeface="Arial"/>
              <a:ea typeface="Arial"/>
              <a:cs typeface="Arial"/>
              <a:sym typeface="Arial"/>
            </a:endParaRPr>
          </a:p>
        </p:txBody>
      </p:sp>
      <p:pic>
        <p:nvPicPr>
          <p:cNvPr id="268" name="Shape 268"/>
          <p:cNvPicPr preferRelativeResize="0"/>
          <p:nvPr/>
        </p:nvPicPr>
        <p:blipFill rotWithShape="1">
          <a:blip r:embed="rId3">
            <a:alphaModFix/>
          </a:blip>
          <a:srcRect t="0" b="0" r="0" l="0"/>
          <a:stretch/>
        </p:blipFill>
        <p:spPr>
          <a:xfrm>
            <a:off y="4038600" x="1981200"/>
            <a:ext cy="2063750" cx="5486399"/>
          </a:xfrm>
          <a:prstGeom prst="rect">
            <a:avLst/>
          </a:prstGeom>
          <a:noFill/>
          <a:ln>
            <a:noFill/>
          </a:ln>
        </p:spPr>
      </p:pic>
      <p:sp>
        <p:nvSpPr>
          <p:cNvPr id="269" name="Shape 269"/>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70" name="Shape 270"/>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y="0" x="0"/>
          <a:ext cy="0" cx="0"/>
          <a:chOff y="0" x="0"/>
          <a:chExt cy="0" cx="0"/>
        </a:xfrm>
      </p:grpSpPr>
      <p:sp>
        <p:nvSpPr>
          <p:cNvPr id="276" name="Shape 27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Bitmap Display </a:t>
            </a:r>
          </a:p>
        </p:txBody>
      </p:sp>
      <p:sp>
        <p:nvSpPr>
          <p:cNvPr id="277" name="Shape 277"/>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Monochrome:  black or white</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1 bit per pixel</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Gray scale:  black, white or 254 shades of gray</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1 byte per pixel</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Color graphics:  16 colors, 256 colors, or 24-bit true color (16.7 million colors)</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4, 8, and 24 bits respectively</a:t>
            </a:r>
          </a:p>
        </p:txBody>
      </p:sp>
      <p:sp>
        <p:nvSpPr>
          <p:cNvPr id="278" name="Shape 27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79" name="Shape 27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y="0" x="0"/>
          <a:ext cy="0" cx="0"/>
          <a:chOff y="0" x="0"/>
          <a:chExt cy="0" cx="0"/>
        </a:xfrm>
      </p:grpSpPr>
      <p:sp>
        <p:nvSpPr>
          <p:cNvPr id="285" name="Shape 285"/>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Storing Bitmap Images</a:t>
            </a:r>
          </a:p>
        </p:txBody>
      </p:sp>
      <p:sp>
        <p:nvSpPr>
          <p:cNvPr id="286" name="Shape 286"/>
          <p:cNvSpPr txBox="1"/>
          <p:nvPr>
            <p:ph idx="1" type="body"/>
          </p:nvPr>
        </p:nvSpPr>
        <p:spPr>
          <a:xfrm>
            <a:off y="1524000" x="914400"/>
            <a:ext cy="4572000"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Frequently large files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Example: 600 rows of 800 pixels with 1 byte for each of 3 colors	  ~1.5MB file</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File size affected by</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1">
                <a:solidFill>
                  <a:srgbClr val="000080"/>
                </a:solidFill>
                <a:latin typeface="Arial"/>
                <a:ea typeface="Arial"/>
                <a:cs typeface="Arial"/>
                <a:sym typeface="Arial"/>
              </a:rPr>
              <a:t>Resolution</a:t>
            </a:r>
            <a:r>
              <a:rPr strike="noStrike" u="none" b="0" cap="none" baseline="0" sz="2400" lang="en-US" i="0">
                <a:solidFill>
                  <a:schemeClr val="dk1"/>
                </a:solidFill>
                <a:latin typeface="Arial"/>
                <a:ea typeface="Arial"/>
                <a:cs typeface="Arial"/>
                <a:sym typeface="Arial"/>
              </a:rPr>
              <a:t> (the number of pixels per inch) </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Amount of detail affecting clarity and sharpness of an image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Levels: number of bits for displaying shades of gray or multiple colors</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1">
                <a:solidFill>
                  <a:srgbClr val="000080"/>
                </a:solidFill>
                <a:latin typeface="Arial"/>
                <a:ea typeface="Arial"/>
                <a:cs typeface="Arial"/>
                <a:sym typeface="Arial"/>
              </a:rPr>
              <a:t>Palette</a:t>
            </a:r>
            <a:r>
              <a:rPr strike="noStrike" u="none" b="0" cap="none" baseline="0" sz="2000" lang="en-US" i="0">
                <a:solidFill>
                  <a:schemeClr val="dk1"/>
                </a:solidFill>
                <a:latin typeface="Arial"/>
                <a:ea typeface="Arial"/>
                <a:cs typeface="Arial"/>
                <a:sym typeface="Arial"/>
              </a:rPr>
              <a:t>: color translation table that uses a code for each pixel rather than actual color value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Data compression</a:t>
            </a:r>
          </a:p>
          <a:p>
            <a:pPr algn="l" rtl="0" lvl="0" marR="0" indent="-190500" marL="342900">
              <a:spcBef>
                <a:spcPts val="480"/>
              </a:spcBef>
              <a:spcAft>
                <a:spcPts val="0"/>
              </a:spcAft>
              <a:buClr>
                <a:srgbClr val="000080"/>
              </a:buClr>
              <a:buFont typeface="Arial"/>
              <a:buNone/>
            </a:pPr>
            <a:r>
              <a:t/>
            </a:r>
            <a:endParaRPr strike="noStrike" u="none" b="0" cap="none" baseline="0" sz="2400" i="0">
              <a:solidFill>
                <a:schemeClr val="dk1"/>
              </a:solidFill>
              <a:latin typeface="Arial"/>
              <a:ea typeface="Arial"/>
              <a:cs typeface="Arial"/>
              <a:sym typeface="Arial"/>
            </a:endParaRPr>
          </a:p>
        </p:txBody>
      </p:sp>
      <p:sp>
        <p:nvSpPr>
          <p:cNvPr id="287" name="Shape 287"/>
          <p:cNvSpPr/>
          <p:nvPr/>
        </p:nvSpPr>
        <p:spPr>
          <a:xfrm>
            <a:off y="2362200" x="4038600"/>
            <a:ext cy="381000" cx="685799"/>
          </a:xfrm>
          <a:prstGeom prst="rightArrow">
            <a:avLst>
              <a:gd fmla="val 50000" name="adj1"/>
              <a:gd fmla="val 50000" name="adj2"/>
            </a:avLst>
          </a:pr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88" name="Shape 28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89" name="Shape 28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y="0" x="0"/>
          <a:ext cy="0" cx="0"/>
          <a:chOff y="0" x="0"/>
          <a:chExt cy="0" cx="0"/>
        </a:xfrm>
      </p:grpSpPr>
      <p:sp>
        <p:nvSpPr>
          <p:cNvPr id="295" name="Shape 295"/>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GIF </a:t>
            </a:r>
            <a:r>
              <a:rPr strike="noStrike" u="none" b="1" cap="none" baseline="0" sz="3600" lang="en-US" i="0">
                <a:solidFill>
                  <a:srgbClr val="000080"/>
                </a:solidFill>
                <a:latin typeface="Arial"/>
                <a:ea typeface="Arial"/>
                <a:cs typeface="Arial"/>
                <a:sym typeface="Arial"/>
              </a:rPr>
              <a:t>(Graphics Interchange Format)</a:t>
            </a:r>
          </a:p>
        </p:txBody>
      </p:sp>
      <p:sp>
        <p:nvSpPr>
          <p:cNvPr id="296" name="Shape 296"/>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First developed by CompuServe in 1987</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GIF89a enabled animated images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allows images to be displayed sequentially at fixed time sequences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Color limitation: 256</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Image compressed by LZW (Lempel-Zif-Welch) algorithm</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Preferred for line drawings, clip art and pictures with large blocks of solid color</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Lossless compression</a:t>
            </a:r>
          </a:p>
        </p:txBody>
      </p:sp>
      <p:sp>
        <p:nvSpPr>
          <p:cNvPr id="297" name="Shape 29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298" name="Shape 29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y="0" x="0"/>
          <a:ext cy="0" cx="0"/>
          <a:chOff y="0" x="0"/>
          <a:chExt cy="0" cx="0"/>
        </a:xfrm>
      </p:grpSpPr>
      <p:sp>
        <p:nvSpPr>
          <p:cNvPr id="304" name="Shape 30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GIF </a:t>
            </a:r>
            <a:r>
              <a:rPr strike="noStrike" u="none" b="1" cap="none" baseline="0" sz="3600" lang="en-US" i="0">
                <a:solidFill>
                  <a:srgbClr val="000080"/>
                </a:solidFill>
                <a:latin typeface="Arial"/>
                <a:ea typeface="Arial"/>
                <a:cs typeface="Arial"/>
                <a:sym typeface="Arial"/>
              </a:rPr>
              <a:t>(Graphics Interchange Format)</a:t>
            </a:r>
          </a:p>
        </p:txBody>
      </p:sp>
      <p:pic>
        <p:nvPicPr>
          <p:cNvPr id="305" name="Shape 305"/>
          <p:cNvPicPr preferRelativeResize="0"/>
          <p:nvPr/>
        </p:nvPicPr>
        <p:blipFill rotWithShape="1">
          <a:blip r:embed="rId3">
            <a:alphaModFix/>
          </a:blip>
          <a:srcRect t="0" b="0" r="0" l="0"/>
          <a:stretch/>
        </p:blipFill>
        <p:spPr>
          <a:xfrm>
            <a:off y="1600200" x="1600200"/>
            <a:ext cy="2441574" cx="5284787"/>
          </a:xfrm>
          <a:prstGeom prst="rect">
            <a:avLst/>
          </a:prstGeom>
          <a:noFill/>
          <a:ln>
            <a:noFill/>
          </a:ln>
        </p:spPr>
      </p:pic>
      <p:pic>
        <p:nvPicPr>
          <p:cNvPr id="306" name="Shape 306"/>
          <p:cNvPicPr preferRelativeResize="0"/>
          <p:nvPr/>
        </p:nvPicPr>
        <p:blipFill rotWithShape="1">
          <a:blip r:embed="rId4">
            <a:alphaModFix/>
          </a:blip>
          <a:srcRect t="0" b="0" r="0" l="0"/>
          <a:stretch/>
        </p:blipFill>
        <p:spPr>
          <a:xfrm>
            <a:off y="4343400" x="1676400"/>
            <a:ext cy="1389061" cx="6096000"/>
          </a:xfrm>
          <a:prstGeom prst="rect">
            <a:avLst/>
          </a:prstGeom>
          <a:noFill/>
          <a:ln>
            <a:noFill/>
          </a:ln>
        </p:spPr>
      </p:pic>
      <p:sp>
        <p:nvSpPr>
          <p:cNvPr id="307" name="Shape 30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08" name="Shape 30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y="0" x="0"/>
          <a:ext cy="0" cx="0"/>
          <a:chOff y="0" x="0"/>
          <a:chExt cy="0" cx="0"/>
        </a:xfrm>
      </p:grpSpPr>
      <p:sp>
        <p:nvSpPr>
          <p:cNvPr id="314" name="Shape 31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JPEG </a:t>
            </a:r>
            <a:r>
              <a:rPr strike="noStrike" u="none" b="1" cap="none" baseline="0" sz="3400" lang="en-US" i="0">
                <a:solidFill>
                  <a:srgbClr val="000080"/>
                </a:solidFill>
                <a:latin typeface="Arial"/>
                <a:ea typeface="Arial"/>
                <a:cs typeface="Arial"/>
                <a:sym typeface="Arial"/>
              </a:rPr>
              <a:t>(Joint Photographers Expert Group)</a:t>
            </a:r>
          </a:p>
        </p:txBody>
      </p:sp>
      <p:sp>
        <p:nvSpPr>
          <p:cNvPr id="315" name="Shape 315"/>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Allows more than 16 million colors</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Suitable for highly detailed photographs and paintings</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Employs </a:t>
            </a:r>
            <a:r>
              <a:rPr strike="noStrike" u="none" b="0" cap="none" baseline="0" sz="3200" lang="en-US" i="1">
                <a:solidFill>
                  <a:srgbClr val="000080"/>
                </a:solidFill>
                <a:latin typeface="Arial"/>
                <a:ea typeface="Arial"/>
                <a:cs typeface="Arial"/>
                <a:sym typeface="Arial"/>
              </a:rPr>
              <a:t>lossy compression</a:t>
            </a:r>
            <a:r>
              <a:rPr strike="noStrike" u="none" b="0" cap="none" baseline="0" sz="3200" lang="en-US" i="0">
                <a:solidFill>
                  <a:schemeClr val="dk1"/>
                </a:solidFill>
                <a:latin typeface="Arial"/>
                <a:ea typeface="Arial"/>
                <a:cs typeface="Arial"/>
                <a:sym typeface="Arial"/>
              </a:rPr>
              <a:t> algorithm that </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Discards data to decreases file size and transmission speed</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May reduce image resolution, tends to distort sharp lines</a:t>
            </a:r>
          </a:p>
        </p:txBody>
      </p:sp>
      <p:sp>
        <p:nvSpPr>
          <p:cNvPr id="316" name="Shape 316"/>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17" name="Shape 317"/>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2" name="Shape 322"/>
        <p:cNvGrpSpPr/>
        <p:nvPr/>
      </p:nvGrpSpPr>
      <p:grpSpPr>
        <a:xfrm>
          <a:off y="0" x="0"/>
          <a:ext cy="0" cx="0"/>
          <a:chOff y="0" x="0"/>
          <a:chExt cy="0" cx="0"/>
        </a:xfrm>
      </p:grpSpPr>
      <p:sp>
        <p:nvSpPr>
          <p:cNvPr id="323" name="Shape 32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Object Images</a:t>
            </a:r>
          </a:p>
        </p:txBody>
      </p:sp>
      <p:sp>
        <p:nvSpPr>
          <p:cNvPr id="324" name="Shape 324"/>
          <p:cNvSpPr txBox="1"/>
          <p:nvPr>
            <p:ph idx="1" type="body"/>
          </p:nvPr>
        </p:nvSpPr>
        <p:spPr>
          <a:xfrm>
            <a:off y="1447800" x="762000"/>
            <a:ext cy="4525961" cx="77724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Created by </a:t>
            </a:r>
            <a:r>
              <a:rPr strike="noStrike" u="none" b="0" cap="none" baseline="0" sz="2800" lang="en-US" i="1">
                <a:solidFill>
                  <a:srgbClr val="000080"/>
                </a:solidFill>
                <a:latin typeface="Arial"/>
                <a:ea typeface="Arial"/>
                <a:cs typeface="Arial"/>
                <a:sym typeface="Arial"/>
              </a:rPr>
              <a:t>drawing</a:t>
            </a:r>
            <a:r>
              <a:rPr strike="noStrike" u="none" b="0" cap="none" baseline="0" sz="2800" lang="en-US" i="0">
                <a:solidFill>
                  <a:schemeClr val="dk1"/>
                </a:solidFill>
                <a:latin typeface="Arial"/>
                <a:ea typeface="Arial"/>
                <a:cs typeface="Arial"/>
                <a:sym typeface="Arial"/>
              </a:rPr>
              <a:t> packages or output from spreadsheet data graphs</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Composed of lines and shapes in various colors</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Computer translates geometric formulas to create the graphic</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Storage space depends on image complexity</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number of instructions to create lines, shapes, fill patterns</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Movies </a:t>
            </a:r>
            <a:r>
              <a:rPr strike="noStrike" u="none" b="0" cap="none" baseline="0" sz="2800" lang="en-US" i="1">
                <a:solidFill>
                  <a:schemeClr val="dk1"/>
                </a:solidFill>
                <a:latin typeface="Arial"/>
                <a:ea typeface="Arial"/>
                <a:cs typeface="Arial"/>
                <a:sym typeface="Arial"/>
              </a:rPr>
              <a:t>Shrek</a:t>
            </a:r>
            <a:r>
              <a:rPr strike="noStrike" u="none" b="0" cap="none" baseline="0" sz="2800" lang="en-US" i="0">
                <a:solidFill>
                  <a:schemeClr val="dk1"/>
                </a:solidFill>
                <a:latin typeface="Arial"/>
                <a:ea typeface="Arial"/>
                <a:cs typeface="Arial"/>
                <a:sym typeface="Arial"/>
              </a:rPr>
              <a:t> and </a:t>
            </a:r>
            <a:r>
              <a:rPr strike="noStrike" u="none" b="0" cap="none" baseline="0" sz="2800" lang="en-US" i="1">
                <a:solidFill>
                  <a:schemeClr val="dk1"/>
                </a:solidFill>
                <a:latin typeface="Arial"/>
                <a:ea typeface="Arial"/>
                <a:cs typeface="Arial"/>
                <a:sym typeface="Arial"/>
              </a:rPr>
              <a:t>Toy Story</a:t>
            </a:r>
            <a:r>
              <a:rPr strike="noStrike" u="none" b="0" cap="none" baseline="0" sz="2800" lang="en-US" i="0">
                <a:solidFill>
                  <a:schemeClr val="dk1"/>
                </a:solidFill>
                <a:latin typeface="Arial"/>
                <a:ea typeface="Arial"/>
                <a:cs typeface="Arial"/>
                <a:sym typeface="Arial"/>
              </a:rPr>
              <a:t> use object images</a:t>
            </a:r>
          </a:p>
          <a:p>
            <a:pPr algn="l" rtl="0" lvl="0" marR="0" indent="-165100" marL="342900">
              <a:lnSpc>
                <a:spcPct val="80000"/>
              </a:lnSpc>
              <a:spcBef>
                <a:spcPts val="560"/>
              </a:spcBef>
              <a:spcAft>
                <a:spcPts val="0"/>
              </a:spcAft>
              <a:buClr>
                <a:srgbClr val="000080"/>
              </a:buClr>
              <a:buFont typeface="Arial"/>
              <a:buNone/>
            </a:pPr>
            <a:r>
              <a:t/>
            </a:r>
            <a:endParaRPr strike="noStrike" u="none" b="0" cap="none" baseline="0" sz="2800" i="0">
              <a:solidFill>
                <a:schemeClr val="dk1"/>
              </a:solidFill>
              <a:latin typeface="Arial"/>
              <a:ea typeface="Arial"/>
              <a:cs typeface="Arial"/>
              <a:sym typeface="Arial"/>
            </a:endParaRPr>
          </a:p>
          <a:p>
            <a:pPr algn="l" rtl="0" lvl="0" marR="0" indent="-165100" marL="342900">
              <a:spcBef>
                <a:spcPts val="560"/>
              </a:spcBef>
              <a:spcAft>
                <a:spcPts val="0"/>
              </a:spcAft>
              <a:buClr>
                <a:srgbClr val="000080"/>
              </a:buClr>
              <a:buFont typeface="Arial"/>
              <a:buNone/>
            </a:pPr>
            <a:r>
              <a:t/>
            </a:r>
            <a:endParaRPr strike="noStrike" u="none" b="0" cap="none" baseline="0" sz="2800" i="0">
              <a:solidFill>
                <a:schemeClr val="dk1"/>
              </a:solidFill>
              <a:latin typeface="Arial"/>
              <a:ea typeface="Arial"/>
              <a:cs typeface="Arial"/>
              <a:sym typeface="Arial"/>
            </a:endParaRPr>
          </a:p>
        </p:txBody>
      </p:sp>
      <p:sp>
        <p:nvSpPr>
          <p:cNvPr id="325" name="Shape 325"/>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26" name="Shape 326"/>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y="0" x="0"/>
          <a:ext cy="0" cx="0"/>
          <a:chOff y="0" x="0"/>
          <a:chExt cy="0" cx="0"/>
        </a:xfrm>
      </p:grpSpPr>
      <p:sp>
        <p:nvSpPr>
          <p:cNvPr id="332" name="Shape 332"/>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Object Images</a:t>
            </a:r>
          </a:p>
        </p:txBody>
      </p:sp>
      <p:sp>
        <p:nvSpPr>
          <p:cNvPr id="333" name="Shape 333"/>
          <p:cNvSpPr txBox="1"/>
          <p:nvPr>
            <p:ph idx="1" type="body"/>
          </p:nvPr>
        </p:nvSpPr>
        <p:spPr>
          <a:xfrm>
            <a:off y="1447800" x="914400"/>
            <a:ext cy="4525961" cx="80010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Based on mathematical formulas</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Easy to move, scale and rotate without losing shape and identity as bitmap images may</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Require less storage space than bitmap images </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Cannot represent photos or paintings</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Cannot be displayed or printed directly </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Must be converted to bitmap since output devices except plotters are bitmap</a:t>
            </a:r>
          </a:p>
        </p:txBody>
      </p:sp>
      <p:sp>
        <p:nvSpPr>
          <p:cNvPr id="334" name="Shape 33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35" name="Shape 33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y="0" x="0"/>
          <a:ext cy="0" cx="0"/>
          <a:chOff y="0" x="0"/>
          <a:chExt cy="0" cx="0"/>
        </a:xfrm>
      </p:grpSpPr>
      <p:sp>
        <p:nvSpPr>
          <p:cNvPr id="341" name="Shape 341"/>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PostScript</a:t>
            </a:r>
          </a:p>
        </p:txBody>
      </p:sp>
      <p:sp>
        <p:nvSpPr>
          <p:cNvPr id="342" name="Shape 342"/>
          <p:cNvSpPr txBox="1"/>
          <p:nvPr>
            <p:ph idx="1" type="body"/>
          </p:nvPr>
        </p:nvSpPr>
        <p:spPr>
          <a:xfrm>
            <a:off y="1524000" x="914400"/>
            <a:ext cy="4724400"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3200" lang="en-US" i="1">
                <a:solidFill>
                  <a:srgbClr val="000080"/>
                </a:solidFill>
                <a:latin typeface="Arial"/>
                <a:ea typeface="Arial"/>
                <a:cs typeface="Arial"/>
                <a:sym typeface="Arial"/>
              </a:rPr>
              <a:t>Page description language</a:t>
            </a:r>
            <a:r>
              <a:rPr strike="noStrike" u="none" b="0" cap="none" baseline="0" sz="3200" lang="en-US" i="0">
                <a:solidFill>
                  <a:schemeClr val="dk1"/>
                </a:solidFill>
                <a:latin typeface="Arial"/>
                <a:ea typeface="Arial"/>
                <a:cs typeface="Arial"/>
                <a:sym typeface="Arial"/>
              </a:rPr>
              <a:t>: list of procedures and statements that describe each of the objects to be printed on a page</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Stored in ASCII or Unicode text file</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Interpreter program in computer or output device reads PostScript to generate image</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Scalable font support</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Font outline objects specified like other objects</a:t>
            </a:r>
          </a:p>
        </p:txBody>
      </p:sp>
      <p:sp>
        <p:nvSpPr>
          <p:cNvPr id="343" name="Shape 343"/>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44" name="Shape 344"/>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9" name="Shape 349"/>
        <p:cNvGrpSpPr/>
        <p:nvPr/>
      </p:nvGrpSpPr>
      <p:grpSpPr>
        <a:xfrm>
          <a:off y="0" x="0"/>
          <a:ext cy="0" cx="0"/>
          <a:chOff y="0" x="0"/>
          <a:chExt cy="0" cx="0"/>
        </a:xfrm>
      </p:grpSpPr>
      <p:sp>
        <p:nvSpPr>
          <p:cNvPr id="350" name="Shape 35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Bitmap vs. Object Images</a:t>
            </a:r>
          </a:p>
        </p:txBody>
      </p:sp>
      <p:graphicFrame>
        <p:nvGraphicFramePr>
          <p:cNvPr id="351" name="Shape 351"/>
          <p:cNvGraphicFramePr/>
          <p:nvPr/>
        </p:nvGraphicFramePr>
        <p:xfrm>
          <a:off y="1524000" x="1143000"/>
          <a:ext cy="3000000" cx="3000000"/>
        </p:xfrm>
        <a:graphic>
          <a:graphicData uri="http://schemas.openxmlformats.org/drawingml/2006/table">
            <a:tbl>
              <a:tblPr>
                <a:noFill/>
                <a:tableStyleId>{E517455D-FDC5-4501-A633-98D4A60325A1}</a:tableStyleId>
              </a:tblPr>
              <a:tblGrid>
                <a:gridCol w="3733800"/>
                <a:gridCol w="3810000"/>
              </a:tblGrid>
              <a:tr h="565150">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Bitmap (Raster)</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Object (Vector)</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56672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Pixel map</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Geometrically defined shapes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6515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Photographic quality</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Complex drawings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6515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Paint software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Drawing software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6515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Larger storage requirements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Higher computational requirements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3975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Enlarging images produces jagged edges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Objects scale smoothly </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3975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Resolution of output limited by resolution of image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Resolution of output limited by output device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352" name="Shape 35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53" name="Shape 35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Sources of Data</a:t>
            </a:r>
          </a:p>
        </p:txBody>
      </p:sp>
      <p:sp>
        <p:nvSpPr>
          <p:cNvPr id="98" name="Shape 98"/>
          <p:cNvSpPr txBox="1"/>
          <p:nvPr>
            <p:ph idx="1" type="body"/>
          </p:nvPr>
        </p:nvSpPr>
        <p:spPr>
          <a:xfrm>
            <a:off y="1524000" x="914400"/>
            <a:ext cy="2133599"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Binary input</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Begins as discrete input </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Example: keyboard input such as </a:t>
            </a:r>
            <a:r>
              <a:rPr strike="noStrike" u="none" b="1" cap="none" baseline="0" sz="2000" lang="en-US" i="1">
                <a:solidFill>
                  <a:srgbClr val="000080"/>
                </a:solidFill>
                <a:latin typeface="Arial"/>
                <a:ea typeface="Arial"/>
                <a:cs typeface="Arial"/>
                <a:sym typeface="Arial"/>
              </a:rPr>
              <a:t>A  1+2=3 math</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Keyboard generates a binary number code for each key</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Analog</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Continuous data such as sound or images</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Requires hardware to convert data into binary numbers</a:t>
            </a:r>
          </a:p>
          <a:p>
            <a:pPr algn="l" rtl="0" lvl="0" marR="0" indent="-215900" marL="342900">
              <a:spcBef>
                <a:spcPts val="400"/>
              </a:spcBef>
              <a:spcAft>
                <a:spcPts val="0"/>
              </a:spcAft>
              <a:buClr>
                <a:srgbClr val="000080"/>
              </a:buClr>
              <a:buFont typeface="Arial"/>
              <a:buNone/>
            </a:pPr>
            <a:r>
              <a:t/>
            </a:r>
            <a:endParaRPr strike="noStrike" u="none" b="0" cap="none" baseline="0" sz="2000" i="0">
              <a:solidFill>
                <a:schemeClr val="dk1"/>
              </a:solidFill>
              <a:latin typeface="Arial"/>
              <a:ea typeface="Arial"/>
              <a:cs typeface="Arial"/>
              <a:sym typeface="Arial"/>
            </a:endParaRPr>
          </a:p>
        </p:txBody>
      </p:sp>
      <p:grpSp>
        <p:nvGrpSpPr>
          <p:cNvPr id="99" name="Shape 99"/>
          <p:cNvGrpSpPr/>
          <p:nvPr/>
        </p:nvGrpSpPr>
        <p:grpSpPr>
          <a:xfrm>
            <a:off y="4495800" x="1143000"/>
            <a:ext cy="1192211" cx="7086600"/>
            <a:chOff y="4191000" x="1143000"/>
            <a:chExt cy="1192211" cx="7086600"/>
          </a:xfrm>
        </p:grpSpPr>
        <p:sp>
          <p:nvSpPr>
            <p:cNvPr id="100" name="Shape 100"/>
            <p:cNvSpPr txBox="1"/>
            <p:nvPr/>
          </p:nvSpPr>
          <p:spPr>
            <a:xfrm>
              <a:off y="4191000" x="5638800"/>
              <a:ext cy="1192211" cx="2590800"/>
            </a:xfrm>
            <a:prstGeom prst="rect">
              <a:avLst/>
            </a:prstGeom>
            <a:solidFill>
              <a:srgbClr val="000080"/>
            </a:solid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Computer</a:t>
              </a:r>
            </a:p>
            <a:p>
              <a:pPr algn="l" rtl="0" lvl="0" marR="0" indent="0" marL="0">
                <a:lnSpc>
                  <a:spcPct val="100000"/>
                </a:lnSpc>
                <a:spcBef>
                  <a:spcPts val="900"/>
                </a:spcBef>
                <a:spcAft>
                  <a:spcPts val="0"/>
                </a:spcAft>
                <a:buClr>
                  <a:schemeClr val="dk1"/>
                </a:buClr>
                <a:buFont typeface="Arial"/>
                <a:buNone/>
              </a:pPr>
              <a:r>
                <a:t/>
              </a:r>
              <a:endParaRPr strike="noStrike" u="none" b="1" cap="none" baseline="0" sz="1800" i="0">
                <a:solidFill>
                  <a:schemeClr val="lt1"/>
                </a:solidFill>
                <a:latin typeface="Arial"/>
                <a:ea typeface="Arial"/>
                <a:cs typeface="Arial"/>
                <a:sym typeface="Arial"/>
              </a:endParaRPr>
            </a:p>
            <a:p>
              <a:pPr algn="l" rtl="0" lvl="0" marR="0" indent="0" marL="0">
                <a:lnSpc>
                  <a:spcPct val="100000"/>
                </a:lnSpc>
                <a:spcBef>
                  <a:spcPts val="90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1101000101010101…</a:t>
              </a:r>
            </a:p>
          </p:txBody>
        </p:sp>
        <p:sp>
          <p:nvSpPr>
            <p:cNvPr id="101" name="Shape 101"/>
            <p:cNvSpPr txBox="1"/>
            <p:nvPr/>
          </p:nvSpPr>
          <p:spPr>
            <a:xfrm>
              <a:off y="4495800" x="3505200"/>
              <a:ext cy="641350" cx="914400"/>
            </a:xfrm>
            <a:prstGeom prst="rect">
              <a:avLst/>
            </a:prstGeom>
            <a:solidFill>
              <a:srgbClr val="000080"/>
            </a:solid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Input device</a:t>
              </a:r>
            </a:p>
          </p:txBody>
        </p:sp>
        <p:sp>
          <p:nvSpPr>
            <p:cNvPr id="102" name="Shape 102"/>
            <p:cNvSpPr txBox="1"/>
            <p:nvPr/>
          </p:nvSpPr>
          <p:spPr>
            <a:xfrm>
              <a:off y="4572000" x="1143000"/>
              <a:ext cy="366711" cx="17526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A 1+2=3 math</a:t>
              </a:r>
            </a:p>
          </p:txBody>
        </p:sp>
        <p:cxnSp>
          <p:nvCxnSpPr>
            <p:cNvPr id="103" name="Shape 103"/>
            <p:cNvCxnSpPr/>
            <p:nvPr/>
          </p:nvCxnSpPr>
          <p:spPr>
            <a:xfrm>
              <a:off y="4800600" x="2895600"/>
              <a:ext cy="0" cx="381000"/>
            </a:xfrm>
            <a:prstGeom prst="straightConnector1">
              <a:avLst/>
            </a:prstGeom>
            <a:noFill/>
            <a:ln w="34925" cap="rnd">
              <a:solidFill>
                <a:srgbClr val="000080"/>
              </a:solidFill>
              <a:prstDash val="solid"/>
              <a:miter/>
              <a:headEnd w="med" len="med" type="none"/>
              <a:tailEnd w="med" len="med" type="triangle"/>
            </a:ln>
          </p:spPr>
        </p:cxnSp>
        <p:cxnSp>
          <p:nvCxnSpPr>
            <p:cNvPr id="104" name="Shape 104"/>
            <p:cNvCxnSpPr/>
            <p:nvPr/>
          </p:nvCxnSpPr>
          <p:spPr>
            <a:xfrm>
              <a:off y="4800600" x="4800600"/>
              <a:ext cy="0" cx="381000"/>
            </a:xfrm>
            <a:prstGeom prst="straightConnector1">
              <a:avLst/>
            </a:prstGeom>
            <a:noFill/>
            <a:ln w="34925" cap="rnd">
              <a:solidFill>
                <a:srgbClr val="000080"/>
              </a:solidFill>
              <a:prstDash val="solid"/>
              <a:miter/>
              <a:headEnd w="med" len="med" type="none"/>
              <a:tailEnd w="med" len="med" type="triangle"/>
            </a:ln>
          </p:spPr>
        </p:cxnSp>
      </p:grpSp>
      <p:sp>
        <p:nvSpPr>
          <p:cNvPr id="105" name="Shape 105"/>
          <p:cNvSpPr txBox="1"/>
          <p:nvPr/>
        </p:nvSpPr>
        <p:spPr>
          <a:xfrm>
            <a:off y="4038600" x="990600"/>
            <a:ext cy="641350" cx="2438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Figure 3.1 with this color scheme</a:t>
            </a:r>
          </a:p>
        </p:txBody>
      </p:sp>
      <p:sp>
        <p:nvSpPr>
          <p:cNvPr id="106" name="Shape 106"/>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07" name="Shape 107"/>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8" name="Shape 358"/>
        <p:cNvGrpSpPr/>
        <p:nvPr/>
      </p:nvGrpSpPr>
      <p:grpSpPr>
        <a:xfrm>
          <a:off y="0" x="0"/>
          <a:ext cy="0" cx="0"/>
          <a:chOff y="0" x="0"/>
          <a:chExt cy="0" cx="0"/>
        </a:xfrm>
      </p:grpSpPr>
      <p:sp>
        <p:nvSpPr>
          <p:cNvPr id="359" name="Shape 35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Video Images</a:t>
            </a:r>
          </a:p>
        </p:txBody>
      </p:sp>
      <p:sp>
        <p:nvSpPr>
          <p:cNvPr id="360" name="Shape 360"/>
          <p:cNvSpPr txBox="1"/>
          <p:nvPr>
            <p:ph idx="1" type="body"/>
          </p:nvPr>
        </p:nvSpPr>
        <p:spPr>
          <a:xfrm>
            <a:off y="1524000" x="914400"/>
            <a:ext cy="4572000" cx="7924799"/>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Require massive amount of data</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Video camera producing full screen 640 x 480 pixel true color image at 30 frames/sec 	27.65 MB of data/sec </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1-minute film clip	1.6 GB storage</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Options for reducing file size: decrease size of image, limit number of colors, reduce frame rate </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Method depends on how video delivered to users</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1">
                <a:solidFill>
                  <a:srgbClr val="000080"/>
                </a:solidFill>
                <a:latin typeface="Arial"/>
                <a:ea typeface="Arial"/>
                <a:cs typeface="Arial"/>
                <a:sym typeface="Arial"/>
              </a:rPr>
              <a:t>Streaming video</a:t>
            </a:r>
            <a:r>
              <a:rPr strike="noStrike" u="none" b="0" cap="none" baseline="0" sz="2000" lang="en-US" i="0">
                <a:solidFill>
                  <a:schemeClr val="dk1"/>
                </a:solidFill>
                <a:latin typeface="Arial"/>
                <a:ea typeface="Arial"/>
                <a:cs typeface="Arial"/>
                <a:sym typeface="Arial"/>
              </a:rPr>
              <a:t>: video displayed as it is downloaded from the Web server</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Local data (file on DVD or downloaded onto system) for higher quality</a:t>
            </a:r>
          </a:p>
          <a:p>
            <a:pPr algn="l" rtl="0" lvl="2" marR="0" indent="-228600" marL="1143000">
              <a:lnSpc>
                <a:spcPct val="8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MPEG-2: movie quality images with high compression require substantial processing capability</a:t>
            </a:r>
          </a:p>
        </p:txBody>
      </p:sp>
      <p:sp>
        <p:nvSpPr>
          <p:cNvPr id="361" name="Shape 361"/>
          <p:cNvSpPr/>
          <p:nvPr/>
        </p:nvSpPr>
        <p:spPr>
          <a:xfrm>
            <a:off y="2209800" x="5181600"/>
            <a:ext cy="228600" cx="533399"/>
          </a:xfrm>
          <a:prstGeom prst="rightArrow">
            <a:avLst>
              <a:gd fmla="val 50000" name="adj1"/>
              <a:gd fmla="val 50000" name="adj2"/>
            </a:avLst>
          </a:pr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62" name="Shape 362"/>
          <p:cNvSpPr/>
          <p:nvPr/>
        </p:nvSpPr>
        <p:spPr>
          <a:xfrm>
            <a:off y="2514600" x="3733800"/>
            <a:ext cy="228600" cx="533399"/>
          </a:xfrm>
          <a:prstGeom prst="rightArrow">
            <a:avLst>
              <a:gd fmla="val 50000" name="adj1"/>
              <a:gd fmla="val 50000" name="adj2"/>
            </a:avLst>
          </a:pr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63" name="Shape 363"/>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64" name="Shape 364"/>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9" name="Shape 369"/>
        <p:cNvGrpSpPr/>
        <p:nvPr/>
      </p:nvGrpSpPr>
      <p:grpSpPr>
        <a:xfrm>
          <a:off y="0" x="0"/>
          <a:ext cy="0" cx="0"/>
          <a:chOff y="0" x="0"/>
          <a:chExt cy="0" cx="0"/>
        </a:xfrm>
      </p:grpSpPr>
      <p:sp>
        <p:nvSpPr>
          <p:cNvPr id="370" name="Shape 37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Audio Data</a:t>
            </a:r>
          </a:p>
        </p:txBody>
      </p:sp>
      <p:sp>
        <p:nvSpPr>
          <p:cNvPr id="371" name="Shape 371"/>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Transmission and processing requirements less demanding than those for video</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Waveform audio</a:t>
            </a:r>
            <a:r>
              <a:rPr strike="noStrike" u="none" b="0" cap="none" baseline="0" sz="2800" lang="en-US" i="0">
                <a:solidFill>
                  <a:schemeClr val="dk1"/>
                </a:solidFill>
                <a:latin typeface="Arial"/>
                <a:ea typeface="Arial"/>
                <a:cs typeface="Arial"/>
                <a:sym typeface="Arial"/>
              </a:rPr>
              <a:t>:  digital representation of sound</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MIDI</a:t>
            </a:r>
            <a:r>
              <a:rPr strike="noStrike" u="none" b="0" cap="none" baseline="0" sz="2800" lang="en-US" i="0">
                <a:solidFill>
                  <a:schemeClr val="dk1"/>
                </a:solidFill>
                <a:latin typeface="Arial"/>
                <a:ea typeface="Arial"/>
                <a:cs typeface="Arial"/>
                <a:sym typeface="Arial"/>
              </a:rPr>
              <a:t> (Musical Instrument Digital Interface): instructions to recreate or synthesize sounds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Analog sound converted to digital values by </a:t>
            </a:r>
            <a:r>
              <a:rPr strike="noStrike" u="none" b="0" cap="none" baseline="0" sz="2800" lang="en-US" i="1">
                <a:solidFill>
                  <a:srgbClr val="000080"/>
                </a:solidFill>
                <a:latin typeface="Arial"/>
                <a:ea typeface="Arial"/>
                <a:cs typeface="Arial"/>
                <a:sym typeface="Arial"/>
              </a:rPr>
              <a:t>A-to-D converter</a:t>
            </a:r>
          </a:p>
        </p:txBody>
      </p:sp>
      <p:sp>
        <p:nvSpPr>
          <p:cNvPr id="372" name="Shape 37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73" name="Shape 37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8" name="Shape 378"/>
        <p:cNvGrpSpPr/>
        <p:nvPr/>
      </p:nvGrpSpPr>
      <p:grpSpPr>
        <a:xfrm>
          <a:off y="0" x="0"/>
          <a:ext cy="0" cx="0"/>
          <a:chOff y="0" x="0"/>
          <a:chExt cy="0" cx="0"/>
        </a:xfrm>
      </p:grpSpPr>
      <p:sp>
        <p:nvSpPr>
          <p:cNvPr id="379" name="Shape 37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Waveform Audio</a:t>
            </a:r>
          </a:p>
        </p:txBody>
      </p:sp>
      <p:sp>
        <p:nvSpPr>
          <p:cNvPr id="380" name="Shape 380"/>
          <p:cNvSpPr txBox="1"/>
          <p:nvPr/>
        </p:nvSpPr>
        <p:spPr>
          <a:xfrm>
            <a:off y="304800" x="5334000"/>
            <a:ext cy="366711" cx="3124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81" name="Shape 381"/>
          <p:cNvSpPr txBox="1"/>
          <p:nvPr/>
        </p:nvSpPr>
        <p:spPr>
          <a:xfrm>
            <a:off y="3048000" x="7010400"/>
            <a:ext cy="641350" cx="18288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Sampling rate normally 50KHz</a:t>
            </a:r>
          </a:p>
        </p:txBody>
      </p:sp>
      <p:pic>
        <p:nvPicPr>
          <p:cNvPr id="382" name="Shape 382"/>
          <p:cNvPicPr preferRelativeResize="0"/>
          <p:nvPr/>
        </p:nvPicPr>
        <p:blipFill rotWithShape="1">
          <a:blip r:embed="rId3">
            <a:alphaModFix/>
          </a:blip>
          <a:srcRect t="0" b="0" r="0" l="0"/>
          <a:stretch/>
        </p:blipFill>
        <p:spPr>
          <a:xfrm>
            <a:off y="1600200" x="935037"/>
            <a:ext cy="4343400" cx="5918200"/>
          </a:xfrm>
          <a:prstGeom prst="rect">
            <a:avLst/>
          </a:prstGeom>
          <a:noFill/>
          <a:ln>
            <a:noFill/>
          </a:ln>
        </p:spPr>
      </p:pic>
      <p:sp>
        <p:nvSpPr>
          <p:cNvPr id="383" name="Shape 383"/>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84" name="Shape 384"/>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y="0" x="0"/>
          <a:ext cy="0" cx="0"/>
          <a:chOff y="0" x="0"/>
          <a:chExt cy="0" cx="0"/>
        </a:xfrm>
      </p:grpSpPr>
      <p:sp>
        <p:nvSpPr>
          <p:cNvPr id="390" name="Shape 39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Sampling Rate</a:t>
            </a:r>
          </a:p>
        </p:txBody>
      </p:sp>
      <p:sp>
        <p:nvSpPr>
          <p:cNvPr id="391" name="Shape 391"/>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Number of times per second that sound is measured during the recording process.</a:t>
            </a:r>
          </a:p>
          <a:p>
            <a:pPr algn="l" rtl="0" lvl="1" marR="0" indent="-285750" marL="742950">
              <a:lnSpc>
                <a:spcPct val="100000"/>
              </a:lnSpc>
              <a:spcBef>
                <a:spcPts val="480"/>
              </a:spcBef>
              <a:spcAft>
                <a:spcPts val="0"/>
              </a:spcAft>
              <a:buClr>
                <a:srgbClr val="00279F"/>
              </a:buClr>
              <a:buSzPct val="100000"/>
              <a:buFont typeface="Arial"/>
              <a:buChar char="▪"/>
            </a:pPr>
            <a:r>
              <a:rPr strike="noStrike" u="none" b="0" cap="none" baseline="0" sz="2400" lang="en-US" i="0">
                <a:solidFill>
                  <a:schemeClr val="dk1"/>
                </a:solidFill>
                <a:latin typeface="Arial"/>
                <a:ea typeface="Arial"/>
                <a:cs typeface="Arial"/>
                <a:sym typeface="Arial"/>
              </a:rPr>
              <a:t>1000 samples per second = 1 KHz (kilohertz)</a:t>
            </a:r>
          </a:p>
          <a:p>
            <a:pPr algn="l" rtl="0" lvl="1" marR="0" indent="-285750" marL="742950">
              <a:lnSpc>
                <a:spcPct val="100000"/>
              </a:lnSpc>
              <a:spcBef>
                <a:spcPts val="480"/>
              </a:spcBef>
              <a:spcAft>
                <a:spcPts val="0"/>
              </a:spcAft>
              <a:buClr>
                <a:srgbClr val="00279F"/>
              </a:buClr>
              <a:buSzPct val="100000"/>
              <a:buFont typeface="Arial"/>
              <a:buChar char="▪"/>
            </a:pPr>
            <a:r>
              <a:rPr strike="noStrike" u="none" b="0" cap="none" baseline="0" sz="2400" lang="en-US" i="0">
                <a:solidFill>
                  <a:schemeClr val="dk1"/>
                </a:solidFill>
                <a:latin typeface="Arial"/>
                <a:ea typeface="Arial"/>
                <a:cs typeface="Arial"/>
                <a:sym typeface="Arial"/>
              </a:rPr>
              <a:t>Example:  Audio CD sampling rate = 44.1KHz</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Height of each sample saved as:</a:t>
            </a:r>
          </a:p>
          <a:p>
            <a:pPr algn="l" rtl="0" lvl="1" marR="0" indent="-285750" marL="742950">
              <a:lnSpc>
                <a:spcPct val="100000"/>
              </a:lnSpc>
              <a:spcBef>
                <a:spcPts val="480"/>
              </a:spcBef>
              <a:spcAft>
                <a:spcPts val="0"/>
              </a:spcAft>
              <a:buClr>
                <a:srgbClr val="00279F"/>
              </a:buClr>
              <a:buSzPct val="100000"/>
              <a:buFont typeface="Arial"/>
              <a:buChar char="▪"/>
            </a:pPr>
            <a:r>
              <a:rPr strike="noStrike" u="none" b="0" cap="none" baseline="0" sz="2400" lang="en-US" i="0">
                <a:solidFill>
                  <a:schemeClr val="dk1"/>
                </a:solidFill>
                <a:latin typeface="Arial"/>
                <a:ea typeface="Arial"/>
                <a:cs typeface="Arial"/>
                <a:sym typeface="Arial"/>
              </a:rPr>
              <a:t>8-bit number for radio-quality recordings</a:t>
            </a:r>
          </a:p>
          <a:p>
            <a:pPr algn="l" rtl="0" lvl="1" marR="0" indent="-285750" marL="742950">
              <a:lnSpc>
                <a:spcPct val="100000"/>
              </a:lnSpc>
              <a:spcBef>
                <a:spcPts val="480"/>
              </a:spcBef>
              <a:spcAft>
                <a:spcPts val="0"/>
              </a:spcAft>
              <a:buClr>
                <a:srgbClr val="00279F"/>
              </a:buClr>
              <a:buSzPct val="100000"/>
              <a:buFont typeface="Arial"/>
              <a:buChar char="▪"/>
            </a:pPr>
            <a:r>
              <a:rPr strike="noStrike" u="none" b="0" cap="none" baseline="0" sz="2400" lang="en-US" i="0">
                <a:solidFill>
                  <a:schemeClr val="dk1"/>
                </a:solidFill>
                <a:latin typeface="Arial"/>
                <a:ea typeface="Arial"/>
                <a:cs typeface="Arial"/>
                <a:sym typeface="Arial"/>
              </a:rPr>
              <a:t>16-bit number for high-fidelity recordings</a:t>
            </a:r>
          </a:p>
          <a:p>
            <a:pPr algn="l" rtl="0" lvl="1" marR="0" indent="-285750" marL="742950">
              <a:lnSpc>
                <a:spcPct val="100000"/>
              </a:lnSpc>
              <a:spcBef>
                <a:spcPts val="480"/>
              </a:spcBef>
              <a:spcAft>
                <a:spcPts val="0"/>
              </a:spcAft>
              <a:buClr>
                <a:srgbClr val="00279F"/>
              </a:buClr>
              <a:buSzPct val="100000"/>
              <a:buFont typeface="Arial"/>
              <a:buChar char="▪"/>
            </a:pPr>
            <a:r>
              <a:rPr strike="noStrike" u="none" b="0" cap="none" baseline="0" sz="2400" lang="en-US" i="0">
                <a:solidFill>
                  <a:schemeClr val="dk1"/>
                </a:solidFill>
                <a:latin typeface="Arial"/>
                <a:ea typeface="Arial"/>
                <a:cs typeface="Arial"/>
                <a:sym typeface="Arial"/>
              </a:rPr>
              <a:t>2 x 16-bits for stereo</a:t>
            </a:r>
          </a:p>
        </p:txBody>
      </p:sp>
      <p:sp>
        <p:nvSpPr>
          <p:cNvPr id="392" name="Shape 39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393" name="Shape 39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8" name="Shape 398"/>
        <p:cNvGrpSpPr/>
        <p:nvPr/>
      </p:nvGrpSpPr>
      <p:grpSpPr>
        <a:xfrm>
          <a:off y="0" x="0"/>
          <a:ext cy="0" cx="0"/>
          <a:chOff y="0" x="0"/>
          <a:chExt cy="0" cx="0"/>
        </a:xfrm>
      </p:grpSpPr>
      <p:sp>
        <p:nvSpPr>
          <p:cNvPr id="399" name="Shape 39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Audio</a:t>
            </a:r>
            <a:r>
              <a:rPr strike="noStrike" u="none" b="1" cap="none" baseline="0" sz="4400" lang="en-US" i="1">
                <a:solidFill>
                  <a:srgbClr val="000080"/>
                </a:solidFill>
                <a:latin typeface="Arial"/>
                <a:ea typeface="Arial"/>
                <a:cs typeface="Arial"/>
                <a:sym typeface="Arial"/>
              </a:rPr>
              <a:t> </a:t>
            </a:r>
            <a:r>
              <a:rPr strike="noStrike" u="none" b="1" cap="none" baseline="0" sz="4400" lang="en-US" i="0">
                <a:solidFill>
                  <a:srgbClr val="000080"/>
                </a:solidFill>
                <a:latin typeface="Arial"/>
                <a:ea typeface="Arial"/>
                <a:cs typeface="Arial"/>
                <a:sym typeface="Arial"/>
              </a:rPr>
              <a:t>Formats</a:t>
            </a:r>
          </a:p>
        </p:txBody>
      </p:sp>
      <p:sp>
        <p:nvSpPr>
          <p:cNvPr id="400" name="Shape 400"/>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MP3</a:t>
            </a:r>
            <a:r>
              <a:rPr strike="noStrike" u="none" b="0" cap="none" baseline="0" sz="2800" lang="en-US" i="0">
                <a:solidFill>
                  <a:schemeClr val="dk1"/>
                </a:solidFill>
                <a:latin typeface="Arial"/>
                <a:ea typeface="Arial"/>
                <a:cs typeface="Arial"/>
                <a:sym typeface="Arial"/>
              </a:rPr>
              <a:t> </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Derivative of MPEG-2 (ISO </a:t>
            </a:r>
            <a:r>
              <a:rPr strike="noStrike" u="none" b="0" cap="none" baseline="0" sz="2400" lang="en-US" i="1">
                <a:solidFill>
                  <a:srgbClr val="000080"/>
                </a:solidFill>
                <a:latin typeface="Arial"/>
                <a:ea typeface="Arial"/>
                <a:cs typeface="Arial"/>
                <a:sym typeface="Arial"/>
              </a:rPr>
              <a:t>M</a:t>
            </a:r>
            <a:r>
              <a:rPr strike="noStrike" u="none" b="0" cap="none" baseline="0" sz="2400" lang="en-US" i="0">
                <a:solidFill>
                  <a:schemeClr val="dk1"/>
                </a:solidFill>
                <a:latin typeface="Arial"/>
                <a:ea typeface="Arial"/>
                <a:cs typeface="Arial"/>
                <a:sym typeface="Arial"/>
              </a:rPr>
              <a:t>oving</a:t>
            </a:r>
            <a:r>
              <a:rPr strike="noStrike" u="none" b="0" cap="none" baseline="0" sz="2400" lang="en-US" i="1">
                <a:solidFill>
                  <a:schemeClr val="dk1"/>
                </a:solidFill>
                <a:latin typeface="Arial"/>
                <a:ea typeface="Arial"/>
                <a:cs typeface="Arial"/>
                <a:sym typeface="Arial"/>
              </a:rPr>
              <a:t> </a:t>
            </a:r>
            <a:r>
              <a:rPr strike="noStrike" u="none" b="0" cap="none" baseline="0" sz="2400" lang="en-US" i="1">
                <a:solidFill>
                  <a:srgbClr val="000080"/>
                </a:solidFill>
                <a:latin typeface="Arial"/>
                <a:ea typeface="Arial"/>
                <a:cs typeface="Arial"/>
                <a:sym typeface="Arial"/>
              </a:rPr>
              <a:t>P</a:t>
            </a:r>
            <a:r>
              <a:rPr strike="noStrike" u="none" b="0" cap="none" baseline="0" sz="2400" lang="en-US" i="0">
                <a:solidFill>
                  <a:schemeClr val="dk1"/>
                </a:solidFill>
                <a:latin typeface="Arial"/>
                <a:ea typeface="Arial"/>
                <a:cs typeface="Arial"/>
                <a:sym typeface="Arial"/>
              </a:rPr>
              <a:t>icture</a:t>
            </a:r>
            <a:r>
              <a:rPr strike="noStrike" u="none" b="0" cap="none" baseline="0" sz="2400" lang="en-US" i="1">
                <a:solidFill>
                  <a:schemeClr val="dk1"/>
                </a:solidFill>
                <a:latin typeface="Arial"/>
                <a:ea typeface="Arial"/>
                <a:cs typeface="Arial"/>
                <a:sym typeface="Arial"/>
              </a:rPr>
              <a:t> </a:t>
            </a:r>
            <a:r>
              <a:rPr strike="noStrike" u="none" b="0" cap="none" baseline="0" sz="2400" lang="en-US" i="1">
                <a:solidFill>
                  <a:srgbClr val="000080"/>
                </a:solidFill>
                <a:latin typeface="Arial"/>
                <a:ea typeface="Arial"/>
                <a:cs typeface="Arial"/>
                <a:sym typeface="Arial"/>
              </a:rPr>
              <a:t>E</a:t>
            </a:r>
            <a:r>
              <a:rPr strike="noStrike" u="none" b="0" cap="none" baseline="0" sz="2400" lang="en-US" i="0">
                <a:solidFill>
                  <a:schemeClr val="dk1"/>
                </a:solidFill>
                <a:latin typeface="Arial"/>
                <a:ea typeface="Arial"/>
                <a:cs typeface="Arial"/>
                <a:sym typeface="Arial"/>
              </a:rPr>
              <a:t>xperts</a:t>
            </a:r>
            <a:r>
              <a:rPr strike="noStrike" u="none" b="0" cap="none" baseline="0" sz="2400" lang="en-US" i="1">
                <a:solidFill>
                  <a:schemeClr val="dk1"/>
                </a:solidFill>
                <a:latin typeface="Arial"/>
                <a:ea typeface="Arial"/>
                <a:cs typeface="Arial"/>
                <a:sym typeface="Arial"/>
              </a:rPr>
              <a:t> </a:t>
            </a:r>
            <a:r>
              <a:rPr strike="noStrike" u="none" b="0" cap="none" baseline="0" sz="2400" lang="en-US" i="1">
                <a:solidFill>
                  <a:srgbClr val="000080"/>
                </a:solidFill>
                <a:latin typeface="Arial"/>
                <a:ea typeface="Arial"/>
                <a:cs typeface="Arial"/>
                <a:sym typeface="Arial"/>
              </a:rPr>
              <a:t>G</a:t>
            </a:r>
            <a:r>
              <a:rPr strike="noStrike" u="none" b="0" cap="none" baseline="0" sz="2400" lang="en-US" i="1">
                <a:solidFill>
                  <a:schemeClr val="dk1"/>
                </a:solidFill>
                <a:latin typeface="Arial"/>
                <a:ea typeface="Arial"/>
                <a:cs typeface="Arial"/>
                <a:sym typeface="Arial"/>
              </a:rPr>
              <a:t>r</a:t>
            </a:r>
            <a:r>
              <a:rPr strike="noStrike" u="none" b="0" cap="none" baseline="0" sz="2400" lang="en-US" i="0">
                <a:solidFill>
                  <a:schemeClr val="dk1"/>
                </a:solidFill>
                <a:latin typeface="Arial"/>
                <a:ea typeface="Arial"/>
                <a:cs typeface="Arial"/>
                <a:sym typeface="Arial"/>
              </a:rPr>
              <a:t>oup)</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Uses psychoacoustic compression techniques to reduce storage requirements</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WAV</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Developed by Microsoft as part of its multimedia specification</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General-purpose format for storing and reproducing small snippets of sound</a:t>
            </a:r>
          </a:p>
        </p:txBody>
      </p:sp>
      <p:sp>
        <p:nvSpPr>
          <p:cNvPr id="401" name="Shape 401"/>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402" name="Shape 402"/>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y="0" x="0"/>
          <a:ext cy="0" cx="0"/>
          <a:chOff y="0" x="0"/>
          <a:chExt cy="0" cx="0"/>
        </a:xfrm>
      </p:grpSpPr>
      <p:sp>
        <p:nvSpPr>
          <p:cNvPr id="408" name="Shape 40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Audio Data Formats</a:t>
            </a:r>
          </a:p>
        </p:txBody>
      </p:sp>
      <p:pic>
        <p:nvPicPr>
          <p:cNvPr id="409" name="Shape 409"/>
          <p:cNvPicPr preferRelativeResize="0"/>
          <p:nvPr/>
        </p:nvPicPr>
        <p:blipFill rotWithShape="1">
          <a:blip r:embed="rId3">
            <a:alphaModFix/>
          </a:blip>
          <a:srcRect t="0" b="0" r="0" l="0"/>
          <a:stretch/>
        </p:blipFill>
        <p:spPr>
          <a:xfrm>
            <a:off y="4572000" x="1981200"/>
            <a:ext cy="1873249" cx="6121400"/>
          </a:xfrm>
          <a:prstGeom prst="rect">
            <a:avLst/>
          </a:prstGeom>
          <a:noFill/>
          <a:ln>
            <a:noFill/>
          </a:ln>
        </p:spPr>
      </p:pic>
      <p:sp>
        <p:nvSpPr>
          <p:cNvPr id="410" name="Shape 41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411" name="Shape 41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pic>
        <p:nvPicPr>
          <p:cNvPr id="412" name="Shape 412"/>
          <p:cNvPicPr preferRelativeResize="0"/>
          <p:nvPr/>
        </p:nvPicPr>
        <p:blipFill rotWithShape="1">
          <a:blip r:embed="rId4">
            <a:alphaModFix/>
          </a:blip>
          <a:srcRect t="0" b="0" r="0" l="0"/>
          <a:stretch/>
        </p:blipFill>
        <p:spPr>
          <a:xfrm>
            <a:off y="1447800" x="990600"/>
            <a:ext cy="2814637" cx="7227886"/>
          </a:xfrm>
          <a:prstGeom prst="rect">
            <a:avLst/>
          </a:prstGeom>
          <a:noFill/>
          <a:ln>
            <a:noFill/>
          </a:ln>
        </p:spPr>
      </p:pic>
      <p:sp>
        <p:nvSpPr>
          <p:cNvPr id="413" name="Shape 413"/>
          <p:cNvSpPr txBox="1"/>
          <p:nvPr/>
        </p:nvSpPr>
        <p:spPr>
          <a:xfrm>
            <a:off y="5791200" x="3048000"/>
            <a:ext cy="338136" cx="1066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WAV file</a:t>
            </a:r>
          </a:p>
        </p:txBody>
      </p:sp>
      <p:cxnSp>
        <p:nvCxnSpPr>
          <p:cNvPr id="414" name="Shape 414"/>
          <p:cNvCxnSpPr/>
          <p:nvPr/>
        </p:nvCxnSpPr>
        <p:spPr>
          <a:xfrm>
            <a:off y="4343400" x="838200"/>
            <a:ext cy="1587" cx="7848599"/>
          </a:xfrm>
          <a:prstGeom prst="straightConnector1">
            <a:avLst/>
          </a:prstGeom>
          <a:noFill/>
          <a:ln w="38100" cap="rnd">
            <a:solidFill>
              <a:schemeClr val="dk1"/>
            </a:solidFill>
            <a:prstDash val="solid"/>
            <a:miter/>
            <a:headEnd w="med" len="med" type="none"/>
            <a:tailEnd w="med" len="med" type="none"/>
          </a:ln>
        </p:spPr>
      </p:cxn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9" name="Shape 419"/>
        <p:cNvGrpSpPr/>
        <p:nvPr/>
      </p:nvGrpSpPr>
      <p:grpSpPr>
        <a:xfrm>
          <a:off y="0" x="0"/>
          <a:ext cy="0" cx="0"/>
          <a:chOff y="0" x="0"/>
          <a:chExt cy="0" cx="0"/>
        </a:xfrm>
      </p:grpSpPr>
      <p:sp>
        <p:nvSpPr>
          <p:cNvPr id="420" name="Shape 42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Data Compression</a:t>
            </a:r>
          </a:p>
        </p:txBody>
      </p:sp>
      <p:sp>
        <p:nvSpPr>
          <p:cNvPr id="421" name="Shape 421"/>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400" lang="en-US" i="1">
                <a:solidFill>
                  <a:srgbClr val="000080"/>
                </a:solidFill>
                <a:latin typeface="Arial"/>
                <a:ea typeface="Arial"/>
                <a:cs typeface="Arial"/>
                <a:sym typeface="Arial"/>
              </a:rPr>
              <a:t>Compression</a:t>
            </a:r>
            <a:r>
              <a:rPr strike="noStrike" u="none" b="0" cap="none" baseline="0" sz="2400" lang="en-US" i="0">
                <a:solidFill>
                  <a:schemeClr val="dk1"/>
                </a:solidFill>
                <a:latin typeface="Arial"/>
                <a:ea typeface="Arial"/>
                <a:cs typeface="Arial"/>
                <a:sym typeface="Arial"/>
              </a:rPr>
              <a:t>:  recoding data so that it requires fewer bytes of storage space</a:t>
            </a:r>
            <a:r>
              <a:rPr strike="noStrike" u="none" b="0" cap="none" baseline="0" sz="2400" lang="en-US" i="1">
                <a:solidFill>
                  <a:schemeClr val="hlink"/>
                </a:solidFill>
                <a:latin typeface="Arial"/>
                <a:ea typeface="Arial"/>
                <a:cs typeface="Arial"/>
                <a:sym typeface="Arial"/>
              </a:rPr>
              <a:t>.</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1">
                <a:solidFill>
                  <a:srgbClr val="000080"/>
                </a:solidFill>
                <a:latin typeface="Arial"/>
                <a:ea typeface="Arial"/>
                <a:cs typeface="Arial"/>
                <a:sym typeface="Arial"/>
              </a:rPr>
              <a:t>Compression ratio</a:t>
            </a:r>
            <a:r>
              <a:rPr strike="noStrike" u="none" b="0" cap="none" baseline="0" sz="2400" lang="en-US" i="0">
                <a:solidFill>
                  <a:schemeClr val="dk1"/>
                </a:solidFill>
                <a:latin typeface="Arial"/>
                <a:ea typeface="Arial"/>
                <a:cs typeface="Arial"/>
                <a:sym typeface="Arial"/>
              </a:rPr>
              <a:t>: the amount file is shrunk</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1">
                <a:solidFill>
                  <a:srgbClr val="000080"/>
                </a:solidFill>
                <a:latin typeface="Arial"/>
                <a:ea typeface="Arial"/>
                <a:cs typeface="Arial"/>
                <a:sym typeface="Arial"/>
              </a:rPr>
              <a:t>Lossless</a:t>
            </a:r>
            <a:r>
              <a:rPr strike="noStrike" u="none" b="0" cap="none" baseline="0" sz="2400" lang="en-US" i="0">
                <a:solidFill>
                  <a:schemeClr val="dk1"/>
                </a:solidFill>
                <a:latin typeface="Arial"/>
                <a:ea typeface="Arial"/>
                <a:cs typeface="Arial"/>
                <a:sym typeface="Arial"/>
              </a:rPr>
              <a:t>: inverse algorithm restores data to exact original form</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Examples:  GIF, PCX, TIFF</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1">
                <a:solidFill>
                  <a:srgbClr val="000080"/>
                </a:solidFill>
                <a:latin typeface="Arial"/>
                <a:ea typeface="Arial"/>
                <a:cs typeface="Arial"/>
                <a:sym typeface="Arial"/>
              </a:rPr>
              <a:t>Lossy</a:t>
            </a:r>
            <a:r>
              <a:rPr strike="noStrike" u="none" b="0" cap="none" baseline="0" sz="2400" lang="en-US" i="0">
                <a:solidFill>
                  <a:schemeClr val="dk1"/>
                </a:solidFill>
                <a:latin typeface="Arial"/>
                <a:ea typeface="Arial"/>
                <a:cs typeface="Arial"/>
                <a:sym typeface="Arial"/>
              </a:rPr>
              <a:t>: trades off data degradation for file size and download speed</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Much higher compression ratios, often 10 to 1</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Example:  JPEG </a:t>
            </a:r>
          </a:p>
          <a:p>
            <a:pPr algn="l" rtl="0" lvl="1" marR="0" indent="-285750" marL="742950">
              <a:lnSpc>
                <a:spcPct val="9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Common in multimedia </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MPEG-2: uses both forms for ratios of 100:1</a:t>
            </a:r>
          </a:p>
          <a:p>
            <a:pPr algn="l" rtl="0" lvl="0" marR="0" indent="-190500" marL="342900">
              <a:spcBef>
                <a:spcPts val="480"/>
              </a:spcBef>
              <a:spcAft>
                <a:spcPts val="0"/>
              </a:spcAft>
              <a:buClr>
                <a:srgbClr val="000080"/>
              </a:buClr>
              <a:buFont typeface="Arial"/>
              <a:buNone/>
            </a:pPr>
            <a:r>
              <a:t/>
            </a:r>
            <a:endParaRPr strike="noStrike" u="none" b="0" cap="none" baseline="0" sz="2400" i="0">
              <a:solidFill>
                <a:schemeClr val="dk1"/>
              </a:solidFill>
              <a:latin typeface="Arial"/>
              <a:ea typeface="Arial"/>
              <a:cs typeface="Arial"/>
              <a:sym typeface="Arial"/>
            </a:endParaRPr>
          </a:p>
        </p:txBody>
      </p:sp>
      <p:sp>
        <p:nvSpPr>
          <p:cNvPr id="422" name="Shape 42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423" name="Shape 42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8" name="Shape 428"/>
        <p:cNvGrpSpPr/>
        <p:nvPr/>
      </p:nvGrpSpPr>
      <p:grpSpPr>
        <a:xfrm>
          <a:off y="0" x="0"/>
          <a:ext cy="0" cx="0"/>
          <a:chOff y="0" x="0"/>
          <a:chExt cy="0" cx="0"/>
        </a:xfrm>
      </p:grpSpPr>
      <p:sp>
        <p:nvSpPr>
          <p:cNvPr id="429" name="Shape 42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Page Description Languages</a:t>
            </a:r>
          </a:p>
        </p:txBody>
      </p:sp>
      <p:sp>
        <p:nvSpPr>
          <p:cNvPr id="430" name="Shape 430"/>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Describe layout of objects on a displayed or printed page</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Objects may include text, object images, bitmap images, multimedia objects, and other data formats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Examples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HTML, XHTML, XML</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PDF</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Postscript</a:t>
            </a:r>
          </a:p>
        </p:txBody>
      </p:sp>
      <p:sp>
        <p:nvSpPr>
          <p:cNvPr id="431" name="Shape 43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432" name="Shape 43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6" name="Shape 436"/>
        <p:cNvGrpSpPr/>
        <p:nvPr/>
      </p:nvGrpSpPr>
      <p:grpSpPr>
        <a:xfrm>
          <a:off y="0" x="0"/>
          <a:ext cy="0" cx="0"/>
          <a:chOff y="0" x="0"/>
          <a:chExt cy="0" cx="0"/>
        </a:xfrm>
      </p:grpSpPr>
      <p:sp>
        <p:nvSpPr>
          <p:cNvPr id="437" name="Shape 437"/>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Internal Computer Data Format</a:t>
            </a:r>
          </a:p>
        </p:txBody>
      </p:sp>
      <p:sp>
        <p:nvSpPr>
          <p:cNvPr id="438" name="Shape 438"/>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All data stored as binary numbers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Interpreted based on</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Operations computer can perform</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Data types supported by programming language used to create application</a:t>
            </a:r>
          </a:p>
        </p:txBody>
      </p:sp>
      <p:sp>
        <p:nvSpPr>
          <p:cNvPr id="439" name="Shape 439"/>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440" name="Shape 440"/>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5" name="Shape 445"/>
        <p:cNvGrpSpPr/>
        <p:nvPr/>
      </p:nvGrpSpPr>
      <p:grpSpPr>
        <a:xfrm>
          <a:off y="0" x="0"/>
          <a:ext cy="0" cx="0"/>
          <a:chOff y="0" x="0"/>
          <a:chExt cy="0" cx="0"/>
        </a:xfrm>
      </p:grpSpPr>
      <p:sp>
        <p:nvSpPr>
          <p:cNvPr id="446" name="Shape 44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5 Simple Data Types</a:t>
            </a:r>
          </a:p>
        </p:txBody>
      </p:sp>
      <p:sp>
        <p:nvSpPr>
          <p:cNvPr id="447" name="Shape 447"/>
          <p:cNvSpPr txBox="1"/>
          <p:nvPr>
            <p:ph idx="1" type="body"/>
          </p:nvPr>
        </p:nvSpPr>
        <p:spPr>
          <a:xfrm>
            <a:off y="1524000" x="914400"/>
            <a:ext cy="4525961" cx="7924799"/>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Boolean: 2-valued variables or constants with values of true or false</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Char: Variable or constant that holds alphanumeric character</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Enumerated</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User-defined data types with possible values listed in definition</a:t>
            </a:r>
          </a:p>
          <a:p>
            <a:pPr algn="l" rtl="0" lvl="2" marR="0" indent="-228600" marL="1143000">
              <a:lnSpc>
                <a:spcPct val="8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Type DayOfWeek = Mon, Tues, Wed, Thurs, Fri, Sat, Sun </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Integer: positive or negative whole numbers</a:t>
            </a:r>
          </a:p>
          <a:p>
            <a:pPr algn="l" rtl="0" lvl="0" marR="0" indent="-342900" marL="342900">
              <a:lnSpc>
                <a:spcPct val="8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Real</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Numbers with a decimal point</a:t>
            </a:r>
          </a:p>
          <a:p>
            <a:pPr algn="l" rtl="0" lvl="1" marR="0" indent="-285750" marL="742950">
              <a:lnSpc>
                <a:spcPct val="8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Numbers whose magnitude, large or small, exceeds computer’s capability to store as an integer</a:t>
            </a:r>
          </a:p>
        </p:txBody>
      </p:sp>
      <p:sp>
        <p:nvSpPr>
          <p:cNvPr id="448" name="Shape 44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449" name="Shape 44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Common Data Representations</a:t>
            </a:r>
          </a:p>
        </p:txBody>
      </p:sp>
      <p:graphicFrame>
        <p:nvGraphicFramePr>
          <p:cNvPr id="114" name="Shape 114"/>
          <p:cNvGraphicFramePr/>
          <p:nvPr/>
        </p:nvGraphicFramePr>
        <p:xfrm>
          <a:off y="1524000" x="914400"/>
          <a:ext cy="3000000" cx="3000000"/>
        </p:xfrm>
        <a:graphic>
          <a:graphicData uri="http://schemas.openxmlformats.org/drawingml/2006/table">
            <a:tbl>
              <a:tblPr>
                <a:noFill/>
                <a:tableStyleId>{E84B45CB-7C56-4380-A1D5-A8792E2916CB}</a:tableStyleId>
              </a:tblPr>
              <a:tblGrid>
                <a:gridCol w="3200400"/>
                <a:gridCol w="4572000"/>
              </a:tblGrid>
              <a:tr h="442900">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Type of Data</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Standard(s)</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4445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Alphanumeric</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Unicode, ASCII, EDCDIC</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112712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Image (bitmapped)</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GIF (graphical image format)</a:t>
                      </a:r>
                    </a:p>
                    <a:p>
                      <a:pPr algn="l" rtl="0" lvl="0" marR="0" indent="0" marL="0">
                        <a:lnSpc>
                          <a:spcPct val="100000"/>
                        </a:lnSpc>
                        <a:spcBef>
                          <a:spcPts val="40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TIF (tagged image file format)</a:t>
                      </a:r>
                    </a:p>
                    <a:p>
                      <a:pPr algn="l" rtl="0" lvl="0" marR="0" indent="0" marL="0">
                        <a:lnSpc>
                          <a:spcPct val="100000"/>
                        </a:lnSpc>
                        <a:spcBef>
                          <a:spcPts val="40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PNG (portable network graphics)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0167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Image (object)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PostScript, JPEG, SWF (Macromedia Flash), SVG</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429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Outline graphics and fonts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PostScript, TrueType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445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Sound</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WAV, AVI, MP3, MIDI, WMA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0167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Page description</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PDF (Adobe Portable Document Format), HTML, XML</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2385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Video</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Quicktime, MPEG-2, RealVideo, WMV</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115" name="Shape 115"/>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16" name="Shape 116"/>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4" name="Shape 454"/>
        <p:cNvGrpSpPr/>
        <p:nvPr/>
      </p:nvGrpSpPr>
      <p:grpSpPr>
        <a:xfrm>
          <a:off y="0" x="0"/>
          <a:ext cy="0" cx="0"/>
          <a:chOff y="0" x="0"/>
          <a:chExt cy="0" cx="0"/>
        </a:xfrm>
      </p:grpSpPr>
      <p:sp>
        <p:nvSpPr>
          <p:cNvPr id="455" name="Shape 455"/>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Copyright 2010 John Wiley &amp; Sons</a:t>
            </a:r>
          </a:p>
        </p:txBody>
      </p:sp>
      <p:sp>
        <p:nvSpPr>
          <p:cNvPr id="456" name="Shape 456"/>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0" marL="0">
              <a:lnSpc>
                <a:spcPct val="90000"/>
              </a:lnSpc>
              <a:spcBef>
                <a:spcPts val="0"/>
              </a:spcBef>
              <a:spcAft>
                <a:spcPts val="0"/>
              </a:spcAft>
              <a:buClr>
                <a:srgbClr val="000080"/>
              </a:buClr>
              <a:buSzPct val="25000"/>
              <a:buFont typeface="Arial"/>
              <a:buNone/>
            </a:pPr>
            <a:r>
              <a:rPr strike="noStrike" u="none" b="0" cap="none" baseline="0" sz="2400" lang="en-US" i="0">
                <a:solidFill>
                  <a:schemeClr val="dk1"/>
                </a:solidFill>
                <a:latin typeface="Arial"/>
                <a:ea typeface="Arial"/>
                <a:cs typeface="Arial"/>
                <a:sym typeface="Arial"/>
              </a:rPr>
              <a:t>All rights reserved.  Reproduction or translation of this work beyond that permitted in section 117 of the 1976 United States Copyright Act without express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  </a:t>
            </a:r>
          </a:p>
        </p:txBody>
      </p:sp>
      <p:sp>
        <p:nvSpPr>
          <p:cNvPr id="457" name="Shape 45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458" name="Shape 45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Internal Data Representation</a:t>
            </a:r>
          </a:p>
        </p:txBody>
      </p:sp>
      <p:sp>
        <p:nvSpPr>
          <p:cNvPr id="123" name="Shape 123"/>
          <p:cNvSpPr txBox="1"/>
          <p:nvPr>
            <p:ph idx="1" type="body"/>
          </p:nvPr>
        </p:nvSpPr>
        <p:spPr>
          <a:xfrm>
            <a:off y="1524000" x="914400"/>
            <a:ext cy="4724400" cx="80010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Reflects the</a:t>
            </a:r>
            <a:r>
              <a:rPr strike="noStrike" u="none" b="0" cap="none" baseline="0" sz="1800" lang="en-US" i="0">
                <a:solidFill>
                  <a:schemeClr val="dk1"/>
                </a:solidFill>
                <a:latin typeface="Arial"/>
                <a:ea typeface="Arial"/>
                <a:cs typeface="Arial"/>
                <a:sym typeface="Arial"/>
              </a:rPr>
              <a:t> </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Complexity of input source</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Type of processing required</a:t>
            </a:r>
          </a:p>
          <a:p>
            <a:pPr algn="l" rtl="0" lvl="0" marR="0" indent="-342900" marL="342900">
              <a:lnSpc>
                <a:spcPct val="80000"/>
              </a:lnSpc>
              <a:spcBef>
                <a:spcPts val="400"/>
              </a:spcBef>
              <a:spcAft>
                <a:spcPts val="0"/>
              </a:spcAft>
              <a:buClr>
                <a:srgbClr val="000080"/>
              </a:buClr>
              <a:buSzPct val="100000"/>
              <a:buFont typeface="Arial"/>
              <a:buChar char="▪"/>
            </a:pPr>
            <a:r>
              <a:rPr strike="noStrike" u="none" b="0" cap="none" baseline="0" sz="2000" lang="en-US" i="0">
                <a:solidFill>
                  <a:schemeClr val="dk1"/>
                </a:solidFill>
                <a:latin typeface="Arial"/>
                <a:ea typeface="Arial"/>
                <a:cs typeface="Arial"/>
                <a:sym typeface="Arial"/>
              </a:rPr>
              <a:t>Trade-offs</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Accuracy and resolution</a:t>
            </a:r>
            <a:r>
              <a:rPr strike="noStrike" u="none" b="0" cap="none" baseline="0" sz="1600" lang="en-US" i="0">
                <a:solidFill>
                  <a:schemeClr val="dk1"/>
                </a:solidFill>
                <a:latin typeface="Arial"/>
                <a:ea typeface="Arial"/>
                <a:cs typeface="Arial"/>
                <a:sym typeface="Arial"/>
              </a:rPr>
              <a:t> </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Simple photo vs. painting in an art book</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Compactness (storage and transmission)</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More data required for improved accuracy and resolution</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1">
                <a:solidFill>
                  <a:srgbClr val="000080"/>
                </a:solidFill>
                <a:latin typeface="Arial"/>
                <a:ea typeface="Arial"/>
                <a:cs typeface="Arial"/>
                <a:sym typeface="Arial"/>
              </a:rPr>
              <a:t>Compressio</a:t>
            </a:r>
            <a:r>
              <a:rPr strike="noStrike" u="none" b="0" cap="none" baseline="0" sz="1600" lang="en-US" i="0">
                <a:solidFill>
                  <a:schemeClr val="dk1"/>
                </a:solidFill>
                <a:latin typeface="Arial"/>
                <a:ea typeface="Arial"/>
                <a:cs typeface="Arial"/>
                <a:sym typeface="Arial"/>
              </a:rPr>
              <a:t>n represents data in a more compact form </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1">
                <a:solidFill>
                  <a:srgbClr val="000080"/>
                </a:solidFill>
                <a:latin typeface="Arial"/>
                <a:ea typeface="Arial"/>
                <a:cs typeface="Arial"/>
                <a:sym typeface="Arial"/>
              </a:rPr>
              <a:t>Metadata</a:t>
            </a:r>
            <a:r>
              <a:rPr strike="noStrike" u="none" b="0" cap="none" baseline="0" sz="1400" lang="en-US" i="1">
                <a:solidFill>
                  <a:srgbClr val="000080"/>
                </a:solidFill>
                <a:latin typeface="Arial"/>
                <a:ea typeface="Arial"/>
                <a:cs typeface="Arial"/>
                <a:sym typeface="Arial"/>
              </a:rPr>
              <a:t>: </a:t>
            </a:r>
            <a:r>
              <a:rPr strike="noStrike" u="none" b="0" cap="none" baseline="0" sz="1600" lang="en-US" i="0">
                <a:solidFill>
                  <a:schemeClr val="dk1"/>
                </a:solidFill>
                <a:latin typeface="Arial"/>
                <a:ea typeface="Arial"/>
                <a:cs typeface="Arial"/>
                <a:sym typeface="Arial"/>
              </a:rPr>
              <a:t>data that describes or interprets the meaning of data</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Ease of manipulation</a:t>
            </a:r>
            <a:r>
              <a:rPr strike="noStrike" u="none" b="0" cap="none" baseline="0" sz="1600" lang="en-US" i="0">
                <a:solidFill>
                  <a:schemeClr val="dk1"/>
                </a:solidFill>
                <a:latin typeface="Arial"/>
                <a:ea typeface="Arial"/>
                <a:cs typeface="Arial"/>
                <a:sym typeface="Arial"/>
              </a:rPr>
              <a:t>:</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Processing simple audio vs. high-fidelity sound</a:t>
            </a:r>
          </a:p>
          <a:p>
            <a:pPr algn="l" rtl="0" lvl="1" marR="0" indent="-285750" marL="742950">
              <a:lnSpc>
                <a:spcPct val="80000"/>
              </a:lnSpc>
              <a:spcBef>
                <a:spcPts val="360"/>
              </a:spcBef>
              <a:spcAft>
                <a:spcPts val="0"/>
              </a:spcAft>
              <a:buClr>
                <a:srgbClr val="FF9F11"/>
              </a:buClr>
              <a:buSzPct val="100000"/>
              <a:buFont typeface="Arial"/>
              <a:buChar char="▪"/>
            </a:pPr>
            <a:r>
              <a:rPr strike="noStrike" u="none" b="0" cap="none" baseline="0" sz="1800" lang="en-US" i="0">
                <a:solidFill>
                  <a:schemeClr val="dk1"/>
                </a:solidFill>
                <a:latin typeface="Arial"/>
                <a:ea typeface="Arial"/>
                <a:cs typeface="Arial"/>
                <a:sym typeface="Arial"/>
              </a:rPr>
              <a:t>Standardization</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1">
                <a:solidFill>
                  <a:srgbClr val="000080"/>
                </a:solidFill>
                <a:latin typeface="Arial"/>
                <a:ea typeface="Arial"/>
                <a:cs typeface="Arial"/>
                <a:sym typeface="Arial"/>
              </a:rPr>
              <a:t>Proprietary formats</a:t>
            </a:r>
            <a:r>
              <a:rPr strike="noStrike" u="none" b="0" cap="none" baseline="0" sz="1600" lang="en-US" i="0">
                <a:solidFill>
                  <a:schemeClr val="dk1"/>
                </a:solidFill>
                <a:latin typeface="Arial"/>
                <a:ea typeface="Arial"/>
                <a:cs typeface="Arial"/>
                <a:sym typeface="Arial"/>
              </a:rPr>
              <a:t> for storing and processing data (WordPerfect vs. Word)</a:t>
            </a:r>
          </a:p>
          <a:p>
            <a:pPr algn="l" rtl="0" lvl="2" marR="0" indent="-228600" marL="1143000">
              <a:lnSpc>
                <a:spcPct val="80000"/>
              </a:lnSpc>
              <a:spcBef>
                <a:spcPts val="320"/>
              </a:spcBef>
              <a:spcAft>
                <a:spcPts val="0"/>
              </a:spcAft>
              <a:buClr>
                <a:srgbClr val="000080"/>
              </a:buClr>
              <a:buSzPct val="50000"/>
              <a:buFont typeface="Arial"/>
              <a:buChar char="•"/>
            </a:pPr>
            <a:r>
              <a:rPr strike="noStrike" u="none" b="0" cap="none" baseline="0" sz="1600" lang="en-US" i="0">
                <a:solidFill>
                  <a:schemeClr val="dk1"/>
                </a:solidFill>
                <a:latin typeface="Arial"/>
                <a:ea typeface="Arial"/>
                <a:cs typeface="Arial"/>
                <a:sym typeface="Arial"/>
              </a:rPr>
              <a:t>De</a:t>
            </a:r>
            <a:r>
              <a:rPr strike="noStrike" u="none" b="0" cap="none" baseline="0" sz="1400" lang="en-US" i="0">
                <a:solidFill>
                  <a:schemeClr val="dk1"/>
                </a:solidFill>
                <a:latin typeface="Arial"/>
                <a:ea typeface="Arial"/>
                <a:cs typeface="Arial"/>
                <a:sym typeface="Arial"/>
              </a:rPr>
              <a:t> </a:t>
            </a:r>
            <a:r>
              <a:rPr strike="noStrike" u="none" b="0" cap="none" baseline="0" sz="1600" lang="en-US" i="0">
                <a:solidFill>
                  <a:schemeClr val="dk1"/>
                </a:solidFill>
                <a:latin typeface="Arial"/>
                <a:ea typeface="Arial"/>
                <a:cs typeface="Arial"/>
                <a:sym typeface="Arial"/>
              </a:rPr>
              <a:t>facto standards:  proprietary standards based on general user acceptance (PostScript)</a:t>
            </a:r>
          </a:p>
        </p:txBody>
      </p:sp>
      <p:sp>
        <p:nvSpPr>
          <p:cNvPr id="124" name="Shape 12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25" name="Shape 12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Data Types: Numeric</a:t>
            </a:r>
          </a:p>
        </p:txBody>
      </p:sp>
      <p:sp>
        <p:nvSpPr>
          <p:cNvPr id="132" name="Shape 132"/>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Used for mathematical manipulation</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Add, subtract, multiply, divide</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Types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Integer (whole number)</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Real (contains a decimal point)</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Covered in Chapters 4 and 5</a:t>
            </a:r>
          </a:p>
        </p:txBody>
      </p:sp>
      <p:sp>
        <p:nvSpPr>
          <p:cNvPr id="133" name="Shape 133"/>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34" name="Shape 134"/>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Data Types: Alphanumeric</a:t>
            </a:r>
          </a:p>
        </p:txBody>
      </p:sp>
      <p:sp>
        <p:nvSpPr>
          <p:cNvPr id="141" name="Shape 141"/>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Alphanumeric:  </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Characters: </a:t>
            </a:r>
            <a:r>
              <a:rPr strike="noStrike" u="none" b="0" cap="none" baseline="0" sz="2400" lang="en-US" i="1">
                <a:solidFill>
                  <a:srgbClr val="000080"/>
                </a:solidFill>
                <a:latin typeface="Arial"/>
                <a:ea typeface="Arial"/>
                <a:cs typeface="Arial"/>
                <a:sym typeface="Arial"/>
              </a:rPr>
              <a:t>b T</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Number digits: </a:t>
            </a:r>
            <a:r>
              <a:rPr strike="noStrike" u="none" b="0" cap="none" baseline="0" sz="2400" lang="en-US" i="1">
                <a:solidFill>
                  <a:srgbClr val="000080"/>
                </a:solidFill>
                <a:latin typeface="Arial"/>
                <a:ea typeface="Arial"/>
                <a:cs typeface="Arial"/>
                <a:sym typeface="Arial"/>
              </a:rPr>
              <a:t>7 9</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Punctuation marks: </a:t>
            </a:r>
            <a:r>
              <a:rPr strike="noStrike" u="none" b="0" cap="none" baseline="0" sz="2400" lang="en-US" i="1">
                <a:solidFill>
                  <a:srgbClr val="000080"/>
                </a:solidFill>
                <a:latin typeface="Arial"/>
                <a:ea typeface="Arial"/>
                <a:cs typeface="Arial"/>
                <a:sym typeface="Arial"/>
              </a:rPr>
              <a:t>! ;</a:t>
            </a:r>
            <a:r>
              <a:rPr strike="noStrike" u="none" b="0" cap="none" baseline="0" sz="2400" lang="en-US" i="0">
                <a:solidFill>
                  <a:schemeClr val="dk1"/>
                </a:solidFill>
                <a:latin typeface="Arial"/>
                <a:ea typeface="Arial"/>
                <a:cs typeface="Arial"/>
                <a:sym typeface="Arial"/>
              </a:rPr>
              <a:t> </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Special-purpose characters: </a:t>
            </a:r>
            <a:r>
              <a:rPr strike="noStrike" u="none" b="0" cap="none" baseline="0" sz="2400" lang="en-US" i="1">
                <a:solidFill>
                  <a:srgbClr val="000080"/>
                </a:solidFill>
                <a:latin typeface="Arial"/>
                <a:ea typeface="Arial"/>
                <a:cs typeface="Arial"/>
                <a:sym typeface="Arial"/>
              </a:rPr>
              <a:t>$ &amp;</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Numeric characters vs. numbers</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Both entered as ordinary characters</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Computer converts into numbers for calculation</a:t>
            </a:r>
          </a:p>
          <a:p>
            <a:pPr algn="l" rtl="0" lvl="2" marR="0" indent="-228600" marL="1143000">
              <a:lnSpc>
                <a:spcPct val="8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Examples: Variables declared as numbers by the programmer (Salary$ in BASIC)</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Treated as characters if processed as text</a:t>
            </a:r>
          </a:p>
          <a:p>
            <a:pPr algn="l" rtl="0" lvl="2" marR="0" indent="-228600" marL="1143000">
              <a:lnSpc>
                <a:spcPct val="8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Examples:  Phone numbers, ZIP codes</a:t>
            </a:r>
          </a:p>
          <a:p>
            <a:pPr algn="l" rtl="0" lvl="0" marR="0" indent="-215900" marL="342900">
              <a:spcBef>
                <a:spcPts val="400"/>
              </a:spcBef>
              <a:spcAft>
                <a:spcPts val="0"/>
              </a:spcAft>
              <a:buClr>
                <a:srgbClr val="000080"/>
              </a:buClr>
              <a:buFont typeface="Arial"/>
              <a:buNone/>
            </a:pPr>
            <a:r>
              <a:t/>
            </a:r>
            <a:endParaRPr strike="noStrike" u="none" b="0" cap="none" baseline="0" sz="2000" i="0">
              <a:solidFill>
                <a:schemeClr val="dk1"/>
              </a:solidFill>
              <a:latin typeface="Arial"/>
              <a:ea typeface="Arial"/>
              <a:cs typeface="Arial"/>
              <a:sym typeface="Arial"/>
            </a:endParaRPr>
          </a:p>
        </p:txBody>
      </p:sp>
      <p:sp>
        <p:nvSpPr>
          <p:cNvPr id="142" name="Shape 14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43" name="Shape 14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Alphanumeric Codes</a:t>
            </a:r>
          </a:p>
        </p:txBody>
      </p:sp>
      <p:sp>
        <p:nvSpPr>
          <p:cNvPr id="150" name="Shape 150"/>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Arbitrary choice of bits to represent characters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Consistency: input and output device must recognize same code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Value of binary number representing character corresponds to placement in the alphabet</a:t>
            </a:r>
          </a:p>
          <a:p>
            <a:pPr algn="l" rtl="0" lvl="2" marR="0" indent="-228600" marL="1143000">
              <a:lnSpc>
                <a:spcPct val="100000"/>
              </a:lnSpc>
              <a:spcBef>
                <a:spcPts val="480"/>
              </a:spcBef>
              <a:spcAft>
                <a:spcPts val="0"/>
              </a:spcAft>
              <a:buClr>
                <a:srgbClr val="000080"/>
              </a:buClr>
              <a:buSzPct val="50000"/>
              <a:buFont typeface="Arial"/>
              <a:buChar char="•"/>
            </a:pPr>
            <a:r>
              <a:rPr strike="noStrike" u="none" b="0" cap="none" baseline="0" sz="2400" lang="en-US" i="0">
                <a:solidFill>
                  <a:schemeClr val="dk1"/>
                </a:solidFill>
                <a:latin typeface="Arial"/>
                <a:ea typeface="Arial"/>
                <a:cs typeface="Arial"/>
                <a:sym typeface="Arial"/>
              </a:rPr>
              <a:t>Facilitates sorting and searching</a:t>
            </a:r>
          </a:p>
        </p:txBody>
      </p:sp>
      <p:sp>
        <p:nvSpPr>
          <p:cNvPr id="151" name="Shape 151"/>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52" name="Shape 152"/>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y="0" x="0"/>
          <a:ext cy="0" cx="0"/>
          <a:chOff y="0" x="0"/>
          <a:chExt cy="0" cx="0"/>
        </a:xfrm>
      </p:grpSpPr>
      <p:sp>
        <p:nvSpPr>
          <p:cNvPr id="158" name="Shape 15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Representing Characters</a:t>
            </a:r>
          </a:p>
        </p:txBody>
      </p:sp>
      <p:sp>
        <p:nvSpPr>
          <p:cNvPr id="159" name="Shape 159"/>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ASCII - most widely used coding scheme </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EBCDIC:  IBM mainframe  (legacy)</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Unicode:  developed for worldwide use</a:t>
            </a:r>
          </a:p>
        </p:txBody>
      </p:sp>
      <p:sp>
        <p:nvSpPr>
          <p:cNvPr id="160" name="Shape 16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4-*</a:t>
            </a:r>
          </a:p>
        </p:txBody>
      </p:sp>
      <p:sp>
        <p:nvSpPr>
          <p:cNvPr id="161" name="Shape 16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1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9F1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9F1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